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71" r:id="rId11"/>
    <p:sldId id="264" r:id="rId12"/>
    <p:sldId id="265" r:id="rId13"/>
    <p:sldId id="269" r:id="rId14"/>
    <p:sldId id="272" r:id="rId15"/>
    <p:sldId id="267" r:id="rId16"/>
    <p:sldId id="270" r:id="rId17"/>
    <p:sldId id="268" r:id="rId18"/>
  </p:sldIdLst>
  <p:sldSz cx="18288000" cy="10287000"/>
  <p:notesSz cx="6858000" cy="9144000"/>
  <p:embeddedFontLst>
    <p:embeddedFont>
      <p:font typeface="Abadi Extra Light" panose="020B0204020104020204" pitchFamily="34" charset="0"/>
      <p:regular r:id="rId20"/>
    </p:embeddedFont>
    <p:embeddedFont>
      <p:font typeface="Ara Hamah Alfidaa" panose="020B0604020202020204" charset="-78"/>
      <p:regular r:id="rId21"/>
    </p:embeddedFont>
    <p:embeddedFont>
      <p:font typeface="Century Gothic" panose="020B0502020202020204" pitchFamily="34" charset="0"/>
      <p:regular r:id="rId22"/>
      <p:bold r:id="rId23"/>
      <p:italic r:id="rId24"/>
      <p:boldItalic r:id="rId25"/>
    </p:embeddedFont>
    <p:embeddedFont>
      <p:font typeface="Georgia Pro" panose="02040502050405020303" pitchFamily="18" charset="0"/>
      <p:regular r:id="rId26"/>
      <p:bold r:id="rId27"/>
      <p:italic r:id="rId28"/>
      <p:boldItalic r:id="rId29"/>
    </p:embeddedFont>
    <p:embeddedFont>
      <p:font typeface="Montserrat" panose="00000500000000000000" pitchFamily="2" charset="0"/>
      <p:regular r:id="rId30"/>
    </p:embeddedFont>
    <p:embeddedFont>
      <p:font typeface="Montserrat Bold" panose="00000800000000000000" charset="0"/>
      <p:regular r:id="rId31"/>
    </p:embeddedFont>
    <p:embeddedFont>
      <p:font typeface="Tek Tall Arabic Bold" panose="020B0604020202020204" charset="-78"/>
      <p:regular r:id="rId32"/>
    </p:embeddedFont>
    <p:embeddedFont>
      <p:font typeface="TT Chocolates" panose="020B0604020202020204" charset="0"/>
      <p:regular r:id="rId33"/>
    </p:embeddedFont>
    <p:embeddedFont>
      <p:font typeface="TT Chocolates Bold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405F67-A13F-4081-8A62-4EC0F4F93C9D}" type="doc">
      <dgm:prSet loTypeId="urn:microsoft.com/office/officeart/2005/8/layout/cycle1" loCatId="cycle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7008BF34-7DA9-4490-B90D-07345DE65472}">
      <dgm:prSet phldrT="[Text]" custT="1"/>
      <dgm:spPr/>
      <dgm:t>
        <a:bodyPr/>
        <a:lstStyle/>
        <a:p>
          <a:r>
            <a:rPr lang="en-US" sz="3200" spc="31" dirty="0">
              <a:solidFill>
                <a:srgbClr val="FFFFFF"/>
              </a:solidFill>
              <a:latin typeface="TT Chocolates"/>
            </a:rPr>
            <a:t>2. Understanding the concept of BERT and other technologies</a:t>
          </a:r>
          <a:endParaRPr lang="en-US" sz="3200" dirty="0"/>
        </a:p>
      </dgm:t>
    </dgm:pt>
    <dgm:pt modelId="{7075E459-6287-45A5-A24E-850FE5EC8B3B}" type="parTrans" cxnId="{209E5075-2C33-45BD-9E27-237DAFACE286}">
      <dgm:prSet/>
      <dgm:spPr/>
      <dgm:t>
        <a:bodyPr/>
        <a:lstStyle/>
        <a:p>
          <a:endParaRPr lang="en-US"/>
        </a:p>
      </dgm:t>
    </dgm:pt>
    <dgm:pt modelId="{530C6213-1A9B-462A-9F64-1AF3EA3450AA}" type="sibTrans" cxnId="{209E5075-2C33-45BD-9E27-237DAFACE286}">
      <dgm:prSet/>
      <dgm:spPr/>
      <dgm:t>
        <a:bodyPr/>
        <a:lstStyle/>
        <a:p>
          <a:endParaRPr lang="en-US"/>
        </a:p>
      </dgm:t>
    </dgm:pt>
    <dgm:pt modelId="{A4F22CC4-A9B8-4003-BF9F-1C2294664D48}">
      <dgm:prSet phldrT="[Text]" custT="1"/>
      <dgm:spPr/>
      <dgm:t>
        <a:bodyPr/>
        <a:lstStyle/>
        <a:p>
          <a:r>
            <a:rPr lang="en-US" sz="3200" spc="33" dirty="0">
              <a:solidFill>
                <a:srgbClr val="FFFFFF"/>
              </a:solidFill>
              <a:latin typeface="TT Chocolates"/>
            </a:rPr>
            <a:t>3.Understanding the concept of Deepfake</a:t>
          </a:r>
          <a:endParaRPr lang="en-US" sz="3200" dirty="0"/>
        </a:p>
      </dgm:t>
    </dgm:pt>
    <dgm:pt modelId="{DCCFCAC0-76B3-4BF1-A72D-63C9B3492857}" type="parTrans" cxnId="{B5D2C6F1-D050-45FF-ABDD-F7304CFE0B9C}">
      <dgm:prSet/>
      <dgm:spPr/>
      <dgm:t>
        <a:bodyPr/>
        <a:lstStyle/>
        <a:p>
          <a:endParaRPr lang="en-US"/>
        </a:p>
      </dgm:t>
    </dgm:pt>
    <dgm:pt modelId="{688A2FB6-08D8-42B2-901B-BB6765409525}" type="sibTrans" cxnId="{B5D2C6F1-D050-45FF-ABDD-F7304CFE0B9C}">
      <dgm:prSet/>
      <dgm:spPr/>
      <dgm:t>
        <a:bodyPr/>
        <a:lstStyle/>
        <a:p>
          <a:endParaRPr lang="en-US"/>
        </a:p>
      </dgm:t>
    </dgm:pt>
    <dgm:pt modelId="{F95FFB79-34EF-4368-A24C-50DDF78D34DB}">
      <dgm:prSet phldrT="[Text]" custT="1"/>
      <dgm:spPr/>
      <dgm:t>
        <a:bodyPr/>
        <a:lstStyle/>
        <a:p>
          <a:r>
            <a:rPr lang="en-US" sz="3200" spc="32" dirty="0">
              <a:solidFill>
                <a:srgbClr val="FFFFFF"/>
              </a:solidFill>
              <a:latin typeface="TT Chocolates"/>
            </a:rPr>
            <a:t>4.Comparing the different techniques to get the suitable model for identifying fake textual content</a:t>
          </a:r>
          <a:endParaRPr lang="en-US" sz="3200" dirty="0"/>
        </a:p>
      </dgm:t>
    </dgm:pt>
    <dgm:pt modelId="{D2A05E2F-9616-4A5F-972E-1FC6E429265B}" type="parTrans" cxnId="{1FF435F9-194A-4B1F-891B-C989843795D5}">
      <dgm:prSet/>
      <dgm:spPr/>
      <dgm:t>
        <a:bodyPr/>
        <a:lstStyle/>
        <a:p>
          <a:endParaRPr lang="en-US"/>
        </a:p>
      </dgm:t>
    </dgm:pt>
    <dgm:pt modelId="{EAB0FA5A-E213-4258-B3D0-7372E6488A50}" type="sibTrans" cxnId="{1FF435F9-194A-4B1F-891B-C989843795D5}">
      <dgm:prSet/>
      <dgm:spPr/>
      <dgm:t>
        <a:bodyPr/>
        <a:lstStyle/>
        <a:p>
          <a:endParaRPr lang="en-US"/>
        </a:p>
      </dgm:t>
    </dgm:pt>
    <dgm:pt modelId="{9B43D1CF-EC5F-4B40-8DAD-597EF484FAE6}">
      <dgm:prSet phldrT="[Text]" custT="1"/>
      <dgm:spPr/>
      <dgm:t>
        <a:bodyPr/>
        <a:lstStyle/>
        <a:p>
          <a:r>
            <a:rPr lang="en-US" sz="3200" spc="32" dirty="0">
              <a:solidFill>
                <a:srgbClr val="FFFFFF"/>
              </a:solidFill>
              <a:latin typeface="TT Chocolates"/>
            </a:rPr>
            <a:t>5.Building a basic Deepfake detection model for identifying fake images</a:t>
          </a:r>
          <a:endParaRPr lang="en-US" sz="3200" dirty="0"/>
        </a:p>
      </dgm:t>
    </dgm:pt>
    <dgm:pt modelId="{386C0678-1501-4A2C-9081-67E1AD0CDD59}" type="parTrans" cxnId="{9E117B61-1F44-4581-A8BB-1D5EC4DEC8E7}">
      <dgm:prSet/>
      <dgm:spPr/>
      <dgm:t>
        <a:bodyPr/>
        <a:lstStyle/>
        <a:p>
          <a:endParaRPr lang="en-US"/>
        </a:p>
      </dgm:t>
    </dgm:pt>
    <dgm:pt modelId="{3F44F539-8FA5-4BAC-891A-B3A0EB93A7C1}" type="sibTrans" cxnId="{9E117B61-1F44-4581-A8BB-1D5EC4DEC8E7}">
      <dgm:prSet/>
      <dgm:spPr/>
      <dgm:t>
        <a:bodyPr/>
        <a:lstStyle/>
        <a:p>
          <a:endParaRPr lang="en-US"/>
        </a:p>
      </dgm:t>
    </dgm:pt>
    <dgm:pt modelId="{51E6F3BB-5E27-4032-BB5E-89B027724934}">
      <dgm:prSet phldrT="[Text]" custT="1"/>
      <dgm:spPr/>
      <dgm:t>
        <a:bodyPr/>
        <a:lstStyle/>
        <a:p>
          <a:r>
            <a:rPr lang="en-US" sz="3200" spc="32" dirty="0">
              <a:solidFill>
                <a:srgbClr val="FFFFFF"/>
              </a:solidFill>
              <a:latin typeface="TT Chocolates"/>
            </a:rPr>
            <a:t>1. Viewing the Research Papers</a:t>
          </a:r>
          <a:endParaRPr lang="en-US" sz="3600" dirty="0"/>
        </a:p>
      </dgm:t>
    </dgm:pt>
    <dgm:pt modelId="{BF3A25F6-4D0F-4723-BB7E-49D7F05A0138}" type="parTrans" cxnId="{D3FAEF3A-0A03-49AB-B50C-53FA5910EF2C}">
      <dgm:prSet/>
      <dgm:spPr/>
      <dgm:t>
        <a:bodyPr/>
        <a:lstStyle/>
        <a:p>
          <a:endParaRPr lang="en-US"/>
        </a:p>
      </dgm:t>
    </dgm:pt>
    <dgm:pt modelId="{A5F01AD2-83C2-4FA7-8CDB-2AB436A50541}" type="sibTrans" cxnId="{D3FAEF3A-0A03-49AB-B50C-53FA5910EF2C}">
      <dgm:prSet/>
      <dgm:spPr/>
      <dgm:t>
        <a:bodyPr/>
        <a:lstStyle/>
        <a:p>
          <a:endParaRPr lang="en-US"/>
        </a:p>
      </dgm:t>
    </dgm:pt>
    <dgm:pt modelId="{61C29B96-FE9C-4B5E-8ED1-64A740C770A8}" type="pres">
      <dgm:prSet presAssocID="{7B405F67-A13F-4081-8A62-4EC0F4F93C9D}" presName="cycle" presStyleCnt="0">
        <dgm:presLayoutVars>
          <dgm:dir/>
          <dgm:resizeHandles val="exact"/>
        </dgm:presLayoutVars>
      </dgm:prSet>
      <dgm:spPr/>
    </dgm:pt>
    <dgm:pt modelId="{83C0D294-9D23-49D8-AFE6-F669A176046C}" type="pres">
      <dgm:prSet presAssocID="{7008BF34-7DA9-4490-B90D-07345DE65472}" presName="dummy" presStyleCnt="0"/>
      <dgm:spPr/>
    </dgm:pt>
    <dgm:pt modelId="{983F8915-C3B8-416B-90C9-A26423364304}" type="pres">
      <dgm:prSet presAssocID="{7008BF34-7DA9-4490-B90D-07345DE65472}" presName="node" presStyleLbl="revTx" presStyleIdx="0" presStyleCnt="5" custScaleX="135789" custRadScaleRad="98637" custRadScaleInc="15228">
        <dgm:presLayoutVars>
          <dgm:bulletEnabled val="1"/>
        </dgm:presLayoutVars>
      </dgm:prSet>
      <dgm:spPr/>
    </dgm:pt>
    <dgm:pt modelId="{FB0D0FE2-36EA-407B-AA55-105680344EC2}" type="pres">
      <dgm:prSet presAssocID="{530C6213-1A9B-462A-9F64-1AF3EA3450AA}" presName="sibTrans" presStyleLbl="node1" presStyleIdx="0" presStyleCnt="5"/>
      <dgm:spPr/>
    </dgm:pt>
    <dgm:pt modelId="{E07E11FF-6047-48E8-B90E-C81B7FE02AF5}" type="pres">
      <dgm:prSet presAssocID="{A4F22CC4-A9B8-4003-BF9F-1C2294664D48}" presName="dummy" presStyleCnt="0"/>
      <dgm:spPr/>
    </dgm:pt>
    <dgm:pt modelId="{C7A2641F-8F86-428F-956D-8BC4296E6AE6}" type="pres">
      <dgm:prSet presAssocID="{A4F22CC4-A9B8-4003-BF9F-1C2294664D48}" presName="node" presStyleLbl="revTx" presStyleIdx="1" presStyleCnt="5" custScaleX="134106">
        <dgm:presLayoutVars>
          <dgm:bulletEnabled val="1"/>
        </dgm:presLayoutVars>
      </dgm:prSet>
      <dgm:spPr/>
    </dgm:pt>
    <dgm:pt modelId="{52A9686B-C2C3-48FE-B163-8D3A5BD90223}" type="pres">
      <dgm:prSet presAssocID="{688A2FB6-08D8-42B2-901B-BB6765409525}" presName="sibTrans" presStyleLbl="node1" presStyleIdx="1" presStyleCnt="5" custLinFactNeighborX="2048" custLinFactNeighborY="-2"/>
      <dgm:spPr/>
    </dgm:pt>
    <dgm:pt modelId="{7B539EB8-72F9-4D88-8283-094AB4DFC97F}" type="pres">
      <dgm:prSet presAssocID="{F95FFB79-34EF-4368-A24C-50DDF78D34DB}" presName="dummy" presStyleCnt="0"/>
      <dgm:spPr/>
    </dgm:pt>
    <dgm:pt modelId="{9B00F7FD-7630-4873-BDEC-95663B88DA31}" type="pres">
      <dgm:prSet presAssocID="{F95FFB79-34EF-4368-A24C-50DDF78D34DB}" presName="node" presStyleLbl="revTx" presStyleIdx="2" presStyleCnt="5" custScaleX="136217">
        <dgm:presLayoutVars>
          <dgm:bulletEnabled val="1"/>
        </dgm:presLayoutVars>
      </dgm:prSet>
      <dgm:spPr/>
    </dgm:pt>
    <dgm:pt modelId="{E48CDD93-5759-4C25-B38F-6197DAA4F0C3}" type="pres">
      <dgm:prSet presAssocID="{EAB0FA5A-E213-4258-B3D0-7372E6488A50}" presName="sibTrans" presStyleLbl="node1" presStyleIdx="2" presStyleCnt="5" custLinFactNeighborX="-2895" custLinFactNeighborY="-2"/>
      <dgm:spPr/>
    </dgm:pt>
    <dgm:pt modelId="{763F8131-39E6-48A5-875E-E72B82D333D6}" type="pres">
      <dgm:prSet presAssocID="{9B43D1CF-EC5F-4B40-8DAD-597EF484FAE6}" presName="dummy" presStyleCnt="0"/>
      <dgm:spPr/>
    </dgm:pt>
    <dgm:pt modelId="{972A648B-25F6-446D-8169-9F31F5993D5A}" type="pres">
      <dgm:prSet presAssocID="{9B43D1CF-EC5F-4B40-8DAD-597EF484FAE6}" presName="node" presStyleLbl="revTx" presStyleIdx="3" presStyleCnt="5" custScaleX="153518">
        <dgm:presLayoutVars>
          <dgm:bulletEnabled val="1"/>
        </dgm:presLayoutVars>
      </dgm:prSet>
      <dgm:spPr/>
    </dgm:pt>
    <dgm:pt modelId="{98C31CD7-54E8-4E48-9A21-35D7B6A3EAA8}" type="pres">
      <dgm:prSet presAssocID="{3F44F539-8FA5-4BAC-891A-B3A0EB93A7C1}" presName="sibTrans" presStyleLbl="node1" presStyleIdx="3" presStyleCnt="5" custLinFactNeighborX="-1286" custLinFactNeighborY="-5222"/>
      <dgm:spPr/>
    </dgm:pt>
    <dgm:pt modelId="{3425366D-D363-4875-A3C7-C8A86EE29E2A}" type="pres">
      <dgm:prSet presAssocID="{51E6F3BB-5E27-4032-BB5E-89B027724934}" presName="dummy" presStyleCnt="0"/>
      <dgm:spPr/>
    </dgm:pt>
    <dgm:pt modelId="{A36FE94F-6BD7-40C1-B8EB-F28C27E2D713}" type="pres">
      <dgm:prSet presAssocID="{51E6F3BB-5E27-4032-BB5E-89B027724934}" presName="node" presStyleLbl="revTx" presStyleIdx="4" presStyleCnt="5" custRadScaleRad="99964" custRadScaleInc="-18353">
        <dgm:presLayoutVars>
          <dgm:bulletEnabled val="1"/>
        </dgm:presLayoutVars>
      </dgm:prSet>
      <dgm:spPr/>
    </dgm:pt>
    <dgm:pt modelId="{2B5494AC-FD3A-4771-9FAE-87C23ADD1210}" type="pres">
      <dgm:prSet presAssocID="{A5F01AD2-83C2-4FA7-8CDB-2AB436A50541}" presName="sibTrans" presStyleLbl="node1" presStyleIdx="4" presStyleCnt="5"/>
      <dgm:spPr/>
    </dgm:pt>
  </dgm:ptLst>
  <dgm:cxnLst>
    <dgm:cxn modelId="{8BB17702-C7F6-4F26-8B3C-2AC7C781598B}" type="presOf" srcId="{9B43D1CF-EC5F-4B40-8DAD-597EF484FAE6}" destId="{972A648B-25F6-446D-8169-9F31F5993D5A}" srcOrd="0" destOrd="0" presId="urn:microsoft.com/office/officeart/2005/8/layout/cycle1"/>
    <dgm:cxn modelId="{5AED2C04-1E5B-4BAB-8F11-81D6C37E729F}" type="presOf" srcId="{A5F01AD2-83C2-4FA7-8CDB-2AB436A50541}" destId="{2B5494AC-FD3A-4771-9FAE-87C23ADD1210}" srcOrd="0" destOrd="0" presId="urn:microsoft.com/office/officeart/2005/8/layout/cycle1"/>
    <dgm:cxn modelId="{5D3E8C11-E1B5-468C-82AA-79D548DFBE50}" type="presOf" srcId="{F95FFB79-34EF-4368-A24C-50DDF78D34DB}" destId="{9B00F7FD-7630-4873-BDEC-95663B88DA31}" srcOrd="0" destOrd="0" presId="urn:microsoft.com/office/officeart/2005/8/layout/cycle1"/>
    <dgm:cxn modelId="{BCF9C01F-2976-4A93-AC70-B5A7652680E5}" type="presOf" srcId="{530C6213-1A9B-462A-9F64-1AF3EA3450AA}" destId="{FB0D0FE2-36EA-407B-AA55-105680344EC2}" srcOrd="0" destOrd="0" presId="urn:microsoft.com/office/officeart/2005/8/layout/cycle1"/>
    <dgm:cxn modelId="{B2882323-3004-449B-8588-FF7B649CD32E}" type="presOf" srcId="{7008BF34-7DA9-4490-B90D-07345DE65472}" destId="{983F8915-C3B8-416B-90C9-A26423364304}" srcOrd="0" destOrd="0" presId="urn:microsoft.com/office/officeart/2005/8/layout/cycle1"/>
    <dgm:cxn modelId="{5F9D8C23-8CCD-4F81-B53A-D93F7057E07A}" type="presOf" srcId="{51E6F3BB-5E27-4032-BB5E-89B027724934}" destId="{A36FE94F-6BD7-40C1-B8EB-F28C27E2D713}" srcOrd="0" destOrd="0" presId="urn:microsoft.com/office/officeart/2005/8/layout/cycle1"/>
    <dgm:cxn modelId="{9FEBD524-7C28-4627-91F6-98B60592D6E8}" type="presOf" srcId="{7B405F67-A13F-4081-8A62-4EC0F4F93C9D}" destId="{61C29B96-FE9C-4B5E-8ED1-64A740C770A8}" srcOrd="0" destOrd="0" presId="urn:microsoft.com/office/officeart/2005/8/layout/cycle1"/>
    <dgm:cxn modelId="{D3FAEF3A-0A03-49AB-B50C-53FA5910EF2C}" srcId="{7B405F67-A13F-4081-8A62-4EC0F4F93C9D}" destId="{51E6F3BB-5E27-4032-BB5E-89B027724934}" srcOrd="4" destOrd="0" parTransId="{BF3A25F6-4D0F-4723-BB7E-49D7F05A0138}" sibTransId="{A5F01AD2-83C2-4FA7-8CDB-2AB436A50541}"/>
    <dgm:cxn modelId="{9E117B61-1F44-4581-A8BB-1D5EC4DEC8E7}" srcId="{7B405F67-A13F-4081-8A62-4EC0F4F93C9D}" destId="{9B43D1CF-EC5F-4B40-8DAD-597EF484FAE6}" srcOrd="3" destOrd="0" parTransId="{386C0678-1501-4A2C-9081-67E1AD0CDD59}" sibTransId="{3F44F539-8FA5-4BAC-891A-B3A0EB93A7C1}"/>
    <dgm:cxn modelId="{209E5075-2C33-45BD-9E27-237DAFACE286}" srcId="{7B405F67-A13F-4081-8A62-4EC0F4F93C9D}" destId="{7008BF34-7DA9-4490-B90D-07345DE65472}" srcOrd="0" destOrd="0" parTransId="{7075E459-6287-45A5-A24E-850FE5EC8B3B}" sibTransId="{530C6213-1A9B-462A-9F64-1AF3EA3450AA}"/>
    <dgm:cxn modelId="{1EC49D88-5257-4187-8810-29FB6955E22E}" type="presOf" srcId="{EAB0FA5A-E213-4258-B3D0-7372E6488A50}" destId="{E48CDD93-5759-4C25-B38F-6197DAA4F0C3}" srcOrd="0" destOrd="0" presId="urn:microsoft.com/office/officeart/2005/8/layout/cycle1"/>
    <dgm:cxn modelId="{922A668D-AC74-4839-B99B-9F57266F26A7}" type="presOf" srcId="{3F44F539-8FA5-4BAC-891A-B3A0EB93A7C1}" destId="{98C31CD7-54E8-4E48-9A21-35D7B6A3EAA8}" srcOrd="0" destOrd="0" presId="urn:microsoft.com/office/officeart/2005/8/layout/cycle1"/>
    <dgm:cxn modelId="{2011D2E8-887F-41BE-99A4-7BD2249B49DF}" type="presOf" srcId="{A4F22CC4-A9B8-4003-BF9F-1C2294664D48}" destId="{C7A2641F-8F86-428F-956D-8BC4296E6AE6}" srcOrd="0" destOrd="0" presId="urn:microsoft.com/office/officeart/2005/8/layout/cycle1"/>
    <dgm:cxn modelId="{B5D2C6F1-D050-45FF-ABDD-F7304CFE0B9C}" srcId="{7B405F67-A13F-4081-8A62-4EC0F4F93C9D}" destId="{A4F22CC4-A9B8-4003-BF9F-1C2294664D48}" srcOrd="1" destOrd="0" parTransId="{DCCFCAC0-76B3-4BF1-A72D-63C9B3492857}" sibTransId="{688A2FB6-08D8-42B2-901B-BB6765409525}"/>
    <dgm:cxn modelId="{CBFC24F5-95DC-4DAE-84E0-F9D34A858DB3}" type="presOf" srcId="{688A2FB6-08D8-42B2-901B-BB6765409525}" destId="{52A9686B-C2C3-48FE-B163-8D3A5BD90223}" srcOrd="0" destOrd="0" presId="urn:microsoft.com/office/officeart/2005/8/layout/cycle1"/>
    <dgm:cxn modelId="{1FF435F9-194A-4B1F-891B-C989843795D5}" srcId="{7B405F67-A13F-4081-8A62-4EC0F4F93C9D}" destId="{F95FFB79-34EF-4368-A24C-50DDF78D34DB}" srcOrd="2" destOrd="0" parTransId="{D2A05E2F-9616-4A5F-972E-1FC6E429265B}" sibTransId="{EAB0FA5A-E213-4258-B3D0-7372E6488A50}"/>
    <dgm:cxn modelId="{E2C859AA-3E10-454E-BB4B-D00AF8F16A62}" type="presParOf" srcId="{61C29B96-FE9C-4B5E-8ED1-64A740C770A8}" destId="{83C0D294-9D23-49D8-AFE6-F669A176046C}" srcOrd="0" destOrd="0" presId="urn:microsoft.com/office/officeart/2005/8/layout/cycle1"/>
    <dgm:cxn modelId="{D65B3F0A-7F58-4905-A5B6-8B220F91057F}" type="presParOf" srcId="{61C29B96-FE9C-4B5E-8ED1-64A740C770A8}" destId="{983F8915-C3B8-416B-90C9-A26423364304}" srcOrd="1" destOrd="0" presId="urn:microsoft.com/office/officeart/2005/8/layout/cycle1"/>
    <dgm:cxn modelId="{9F983AD9-1D8A-4490-8870-FE4D326BA248}" type="presParOf" srcId="{61C29B96-FE9C-4B5E-8ED1-64A740C770A8}" destId="{FB0D0FE2-36EA-407B-AA55-105680344EC2}" srcOrd="2" destOrd="0" presId="urn:microsoft.com/office/officeart/2005/8/layout/cycle1"/>
    <dgm:cxn modelId="{4B700462-CDD5-49C9-BE0A-39EAAC04BFF3}" type="presParOf" srcId="{61C29B96-FE9C-4B5E-8ED1-64A740C770A8}" destId="{E07E11FF-6047-48E8-B90E-C81B7FE02AF5}" srcOrd="3" destOrd="0" presId="urn:microsoft.com/office/officeart/2005/8/layout/cycle1"/>
    <dgm:cxn modelId="{16281F0B-737D-4ABB-86A4-7BBC31FA0AAA}" type="presParOf" srcId="{61C29B96-FE9C-4B5E-8ED1-64A740C770A8}" destId="{C7A2641F-8F86-428F-956D-8BC4296E6AE6}" srcOrd="4" destOrd="0" presId="urn:microsoft.com/office/officeart/2005/8/layout/cycle1"/>
    <dgm:cxn modelId="{E235F2D2-5AAA-400A-9F87-F7480B4C65D1}" type="presParOf" srcId="{61C29B96-FE9C-4B5E-8ED1-64A740C770A8}" destId="{52A9686B-C2C3-48FE-B163-8D3A5BD90223}" srcOrd="5" destOrd="0" presId="urn:microsoft.com/office/officeart/2005/8/layout/cycle1"/>
    <dgm:cxn modelId="{63150375-93FB-4478-9CF5-0366E8243006}" type="presParOf" srcId="{61C29B96-FE9C-4B5E-8ED1-64A740C770A8}" destId="{7B539EB8-72F9-4D88-8283-094AB4DFC97F}" srcOrd="6" destOrd="0" presId="urn:microsoft.com/office/officeart/2005/8/layout/cycle1"/>
    <dgm:cxn modelId="{84131FD7-4F15-47E0-AB11-50421B00B693}" type="presParOf" srcId="{61C29B96-FE9C-4B5E-8ED1-64A740C770A8}" destId="{9B00F7FD-7630-4873-BDEC-95663B88DA31}" srcOrd="7" destOrd="0" presId="urn:microsoft.com/office/officeart/2005/8/layout/cycle1"/>
    <dgm:cxn modelId="{AD783002-E540-478F-A62B-6E999E75C210}" type="presParOf" srcId="{61C29B96-FE9C-4B5E-8ED1-64A740C770A8}" destId="{E48CDD93-5759-4C25-B38F-6197DAA4F0C3}" srcOrd="8" destOrd="0" presId="urn:microsoft.com/office/officeart/2005/8/layout/cycle1"/>
    <dgm:cxn modelId="{56AA9118-3044-4D62-9C0F-4D41E12026F3}" type="presParOf" srcId="{61C29B96-FE9C-4B5E-8ED1-64A740C770A8}" destId="{763F8131-39E6-48A5-875E-E72B82D333D6}" srcOrd="9" destOrd="0" presId="urn:microsoft.com/office/officeart/2005/8/layout/cycle1"/>
    <dgm:cxn modelId="{BD5B5D72-6D4F-44B7-A2EC-79CF46E6CF3A}" type="presParOf" srcId="{61C29B96-FE9C-4B5E-8ED1-64A740C770A8}" destId="{972A648B-25F6-446D-8169-9F31F5993D5A}" srcOrd="10" destOrd="0" presId="urn:microsoft.com/office/officeart/2005/8/layout/cycle1"/>
    <dgm:cxn modelId="{1CD14A36-8A8A-4C3D-918C-2CE674E4BE51}" type="presParOf" srcId="{61C29B96-FE9C-4B5E-8ED1-64A740C770A8}" destId="{98C31CD7-54E8-4E48-9A21-35D7B6A3EAA8}" srcOrd="11" destOrd="0" presId="urn:microsoft.com/office/officeart/2005/8/layout/cycle1"/>
    <dgm:cxn modelId="{C11865BE-A64D-40BC-A43B-97AB6E0EA71F}" type="presParOf" srcId="{61C29B96-FE9C-4B5E-8ED1-64A740C770A8}" destId="{3425366D-D363-4875-A3C7-C8A86EE29E2A}" srcOrd="12" destOrd="0" presId="urn:microsoft.com/office/officeart/2005/8/layout/cycle1"/>
    <dgm:cxn modelId="{8614A0AF-7A71-47F6-A15F-D51CF83F97E9}" type="presParOf" srcId="{61C29B96-FE9C-4B5E-8ED1-64A740C770A8}" destId="{A36FE94F-6BD7-40C1-B8EB-F28C27E2D713}" srcOrd="13" destOrd="0" presId="urn:microsoft.com/office/officeart/2005/8/layout/cycle1"/>
    <dgm:cxn modelId="{7C3F8CD5-0C08-4A02-8D01-091A110B5695}" type="presParOf" srcId="{61C29B96-FE9C-4B5E-8ED1-64A740C770A8}" destId="{2B5494AC-FD3A-4771-9FAE-87C23ADD1210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3F8915-C3B8-416B-90C9-A26423364304}">
      <dsp:nvSpPr>
        <dsp:cNvPr id="0" name=""/>
        <dsp:cNvSpPr/>
      </dsp:nvSpPr>
      <dsp:spPr>
        <a:xfrm>
          <a:off x="8634143" y="285311"/>
          <a:ext cx="3453208" cy="2543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spc="31" dirty="0">
              <a:solidFill>
                <a:srgbClr val="FFFFFF"/>
              </a:solidFill>
              <a:latin typeface="TT Chocolates"/>
            </a:rPr>
            <a:t>2. Understanding the concept of BERT and other technologies</a:t>
          </a:r>
          <a:endParaRPr lang="en-US" sz="3200" kern="1200" dirty="0"/>
        </a:p>
      </dsp:txBody>
      <dsp:txXfrm>
        <a:off x="8634143" y="285311"/>
        <a:ext cx="3453208" cy="2543069"/>
      </dsp:txXfrm>
    </dsp:sp>
    <dsp:sp modelId="{FB0D0FE2-36EA-407B-AA55-105680344EC2}">
      <dsp:nvSpPr>
        <dsp:cNvPr id="0" name=""/>
        <dsp:cNvSpPr/>
      </dsp:nvSpPr>
      <dsp:spPr>
        <a:xfrm>
          <a:off x="2919550" y="122466"/>
          <a:ext cx="9549204" cy="9549204"/>
        </a:xfrm>
        <a:prstGeom prst="circularArrow">
          <a:avLst>
            <a:gd name="adj1" fmla="val 5193"/>
            <a:gd name="adj2" fmla="val 335398"/>
            <a:gd name="adj3" fmla="val 21196103"/>
            <a:gd name="adj4" fmla="val 19846660"/>
            <a:gd name="adj5" fmla="val 6059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7A2641F-8F86-428F-956D-8BC4296E6AE6}">
      <dsp:nvSpPr>
        <dsp:cNvPr id="0" name=""/>
        <dsp:cNvSpPr/>
      </dsp:nvSpPr>
      <dsp:spPr>
        <a:xfrm>
          <a:off x="10018263" y="4812642"/>
          <a:ext cx="3410408" cy="2543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spc="33" dirty="0">
              <a:solidFill>
                <a:srgbClr val="FFFFFF"/>
              </a:solidFill>
              <a:latin typeface="TT Chocolates"/>
            </a:rPr>
            <a:t>3.Understanding the concept of Deepfake</a:t>
          </a:r>
          <a:endParaRPr lang="en-US" sz="3200" kern="1200" dirty="0"/>
        </a:p>
      </dsp:txBody>
      <dsp:txXfrm>
        <a:off x="10018263" y="4812642"/>
        <a:ext cx="3410408" cy="2543069"/>
      </dsp:txXfrm>
    </dsp:sp>
    <dsp:sp modelId="{52A9686B-C2C3-48FE-B163-8D3A5BD90223}">
      <dsp:nvSpPr>
        <dsp:cNvPr id="0" name=""/>
        <dsp:cNvSpPr/>
      </dsp:nvSpPr>
      <dsp:spPr>
        <a:xfrm>
          <a:off x="3114446" y="-38"/>
          <a:ext cx="9549204" cy="9549204"/>
        </a:xfrm>
        <a:prstGeom prst="circularArrow">
          <a:avLst>
            <a:gd name="adj1" fmla="val 5193"/>
            <a:gd name="adj2" fmla="val 335398"/>
            <a:gd name="adj3" fmla="val 3617006"/>
            <a:gd name="adj4" fmla="val 2251436"/>
            <a:gd name="adj5" fmla="val 6059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B00F7FD-7630-4873-BDEC-95663B88DA31}">
      <dsp:nvSpPr>
        <dsp:cNvPr id="0" name=""/>
        <dsp:cNvSpPr/>
      </dsp:nvSpPr>
      <dsp:spPr>
        <a:xfrm>
          <a:off x="5961434" y="7740599"/>
          <a:ext cx="3464092" cy="2543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spc="32" dirty="0">
              <a:solidFill>
                <a:srgbClr val="FFFFFF"/>
              </a:solidFill>
              <a:latin typeface="TT Chocolates"/>
            </a:rPr>
            <a:t>4.Comparing the different techniques to get the suitable model for identifying fake textual content</a:t>
          </a:r>
          <a:endParaRPr lang="en-US" sz="3200" kern="1200" dirty="0"/>
        </a:p>
      </dsp:txBody>
      <dsp:txXfrm>
        <a:off x="5961434" y="7740599"/>
        <a:ext cx="3464092" cy="2543069"/>
      </dsp:txXfrm>
    </dsp:sp>
    <dsp:sp modelId="{E48CDD93-5759-4C25-B38F-6197DAA4F0C3}">
      <dsp:nvSpPr>
        <dsp:cNvPr id="0" name=""/>
        <dsp:cNvSpPr/>
      </dsp:nvSpPr>
      <dsp:spPr>
        <a:xfrm>
          <a:off x="2642429" y="-38"/>
          <a:ext cx="9549204" cy="9549204"/>
        </a:xfrm>
        <a:prstGeom prst="circularArrow">
          <a:avLst>
            <a:gd name="adj1" fmla="val 5193"/>
            <a:gd name="adj2" fmla="val 335398"/>
            <a:gd name="adj3" fmla="val 8213166"/>
            <a:gd name="adj4" fmla="val 6847596"/>
            <a:gd name="adj5" fmla="val 6059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72A648B-25F6-446D-8169-9F31F5993D5A}">
      <dsp:nvSpPr>
        <dsp:cNvPr id="0" name=""/>
        <dsp:cNvSpPr/>
      </dsp:nvSpPr>
      <dsp:spPr>
        <a:xfrm>
          <a:off x="1711460" y="4812642"/>
          <a:ext cx="3904068" cy="2543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spc="32" dirty="0">
              <a:solidFill>
                <a:srgbClr val="FFFFFF"/>
              </a:solidFill>
              <a:latin typeface="TT Chocolates"/>
            </a:rPr>
            <a:t>5.Building a basic Deepfake detection model for identifying fake images</a:t>
          </a:r>
          <a:endParaRPr lang="en-US" sz="3200" kern="1200" dirty="0"/>
        </a:p>
      </dsp:txBody>
      <dsp:txXfrm>
        <a:off x="1711460" y="4812642"/>
        <a:ext cx="3904068" cy="2543069"/>
      </dsp:txXfrm>
    </dsp:sp>
    <dsp:sp modelId="{98C31CD7-54E8-4E48-9A21-35D7B6A3EAA8}">
      <dsp:nvSpPr>
        <dsp:cNvPr id="0" name=""/>
        <dsp:cNvSpPr/>
      </dsp:nvSpPr>
      <dsp:spPr>
        <a:xfrm>
          <a:off x="2796104" y="-495255"/>
          <a:ext cx="9549204" cy="9549204"/>
        </a:xfrm>
        <a:prstGeom prst="circularArrow">
          <a:avLst>
            <a:gd name="adj1" fmla="val 5193"/>
            <a:gd name="adj2" fmla="val 335398"/>
            <a:gd name="adj3" fmla="val 12115198"/>
            <a:gd name="adj4" fmla="val 10771900"/>
            <a:gd name="adj5" fmla="val 6059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36FE94F-6BD7-40C1-B8EB-F28C27E2D713}">
      <dsp:nvSpPr>
        <dsp:cNvPr id="0" name=""/>
        <dsp:cNvSpPr/>
      </dsp:nvSpPr>
      <dsp:spPr>
        <a:xfrm>
          <a:off x="3676340" y="277682"/>
          <a:ext cx="2543069" cy="2543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spc="32" dirty="0">
              <a:solidFill>
                <a:srgbClr val="FFFFFF"/>
              </a:solidFill>
              <a:latin typeface="TT Chocolates"/>
            </a:rPr>
            <a:t>1. Viewing the Research Papers</a:t>
          </a:r>
          <a:endParaRPr lang="en-US" sz="3600" kern="1200" dirty="0"/>
        </a:p>
      </dsp:txBody>
      <dsp:txXfrm>
        <a:off x="3676340" y="277682"/>
        <a:ext cx="2543069" cy="2543069"/>
      </dsp:txXfrm>
    </dsp:sp>
    <dsp:sp modelId="{2B5494AC-FD3A-4771-9FAE-87C23ADD1210}">
      <dsp:nvSpPr>
        <dsp:cNvPr id="0" name=""/>
        <dsp:cNvSpPr/>
      </dsp:nvSpPr>
      <dsp:spPr>
        <a:xfrm>
          <a:off x="2822411" y="36253"/>
          <a:ext cx="9549204" cy="9549204"/>
        </a:xfrm>
        <a:prstGeom prst="circularArrow">
          <a:avLst>
            <a:gd name="adj1" fmla="val 5193"/>
            <a:gd name="adj2" fmla="val 335398"/>
            <a:gd name="adj3" fmla="val 16714652"/>
            <a:gd name="adj4" fmla="val 15061674"/>
            <a:gd name="adj5" fmla="val 6059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011926-C389-475B-AE98-A2FCA6DE4548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C78C4-9547-410A-ACA8-D1DFD423E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3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32" dirty="0">
                <a:solidFill>
                  <a:srgbClr val="FFFFFF"/>
                </a:solidFill>
                <a:latin typeface="TT Chocolates"/>
              </a:rPr>
              <a:t>Building a model which incorporates both textual and visual input in single go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C78C4-9547-410A-ACA8-D1DFD423E36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89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857" t="-3269" r="-6421" b="-154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4195132">
            <a:off x="4440168" y="-3766894"/>
            <a:ext cx="26931805" cy="19128889"/>
          </a:xfrm>
          <a:custGeom>
            <a:avLst/>
            <a:gdLst/>
            <a:ahLst/>
            <a:cxnLst/>
            <a:rect l="l" t="t" r="r" b="b"/>
            <a:pathLst>
              <a:path w="26931805" h="19128889">
                <a:moveTo>
                  <a:pt x="0" y="0"/>
                </a:moveTo>
                <a:lnTo>
                  <a:pt x="26931805" y="0"/>
                </a:lnTo>
                <a:lnTo>
                  <a:pt x="26931805" y="19128889"/>
                </a:lnTo>
                <a:lnTo>
                  <a:pt x="0" y="19128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635292" y="579986"/>
            <a:ext cx="6270778" cy="6495509"/>
          </a:xfrm>
          <a:custGeom>
            <a:avLst/>
            <a:gdLst/>
            <a:ahLst/>
            <a:cxnLst/>
            <a:rect l="l" t="t" r="r" b="b"/>
            <a:pathLst>
              <a:path w="6647909" h="6647909">
                <a:moveTo>
                  <a:pt x="0" y="0"/>
                </a:moveTo>
                <a:lnTo>
                  <a:pt x="6647909" y="0"/>
                </a:lnTo>
                <a:lnTo>
                  <a:pt x="6647909" y="6647909"/>
                </a:lnTo>
                <a:lnTo>
                  <a:pt x="0" y="66479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8700" y="315536"/>
            <a:ext cx="1426328" cy="1426328"/>
          </a:xfrm>
          <a:custGeom>
            <a:avLst/>
            <a:gdLst/>
            <a:ahLst/>
            <a:cxnLst/>
            <a:rect l="l" t="t" r="r" b="b"/>
            <a:pathLst>
              <a:path w="1426328" h="1426328">
                <a:moveTo>
                  <a:pt x="0" y="0"/>
                </a:moveTo>
                <a:lnTo>
                  <a:pt x="1426328" y="0"/>
                </a:lnTo>
                <a:lnTo>
                  <a:pt x="1426328" y="1426328"/>
                </a:lnTo>
                <a:lnTo>
                  <a:pt x="0" y="14263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2283578"/>
            <a:ext cx="9029700" cy="35907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016"/>
              </a:lnSpc>
            </a:pPr>
            <a:r>
              <a:rPr lang="en-US" sz="13300" dirty="0" err="1">
                <a:solidFill>
                  <a:srgbClr val="FFFFFF"/>
                </a:solidFill>
                <a:latin typeface="Century Gothic" panose="020B0502020202020204" pitchFamily="34" charset="0"/>
                <a:cs typeface="Cascadia Code SemiBold" panose="020B0609020000020004" pitchFamily="49" charset="0"/>
              </a:rPr>
              <a:t>FakeTweet</a:t>
            </a:r>
            <a:r>
              <a:rPr lang="en-US" sz="13300" dirty="0">
                <a:solidFill>
                  <a:srgbClr val="FFFFFF"/>
                </a:solidFill>
                <a:latin typeface="Century Gothic" panose="020B0502020202020204" pitchFamily="34" charset="0"/>
                <a:cs typeface="Cascadia Code SemiBold" panose="020B0609020000020004" pitchFamily="49" charset="0"/>
              </a:rPr>
              <a:t>  Busters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5633" y="5669405"/>
            <a:ext cx="8115300" cy="2124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GB" sz="4000" dirty="0">
                <a:solidFill>
                  <a:schemeClr val="bg1"/>
                </a:solidFill>
                <a:latin typeface="Abadi Extra Light" panose="020F0502020204030204" pitchFamily="34" charset="0"/>
              </a:rPr>
              <a:t>A combination of BERT and Deepfake detection to resolve the spreading of fake AI generated news</a:t>
            </a:r>
            <a:endParaRPr lang="en-US" sz="3999" spc="31" dirty="0">
              <a:solidFill>
                <a:schemeClr val="bg1"/>
              </a:solidFill>
              <a:latin typeface="Abadi Extra Light" panose="020F0502020204030204" pitchFamily="34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196952" y="8174692"/>
            <a:ext cx="7091048" cy="1840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16"/>
              </a:lnSpc>
            </a:pPr>
            <a:r>
              <a:rPr lang="en-US" sz="3511" spc="28" dirty="0" err="1">
                <a:solidFill>
                  <a:srgbClr val="FFFFFF"/>
                </a:solidFill>
                <a:latin typeface="Abadi Extra Light" panose="020B0204020104020204" pitchFamily="34" charset="0"/>
              </a:rPr>
              <a:t>Shubhangee</a:t>
            </a:r>
            <a:r>
              <a:rPr lang="en-US" sz="3511" spc="28" dirty="0">
                <a:solidFill>
                  <a:srgbClr val="FFFFFF"/>
                </a:solidFill>
                <a:latin typeface="Abadi Extra Light" panose="020B0204020104020204" pitchFamily="34" charset="0"/>
              </a:rPr>
              <a:t> Pal         </a:t>
            </a:r>
          </a:p>
          <a:p>
            <a:pPr algn="l">
              <a:lnSpc>
                <a:spcPts val="4916"/>
              </a:lnSpc>
            </a:pPr>
            <a:r>
              <a:rPr lang="en-US" sz="3511" spc="28" dirty="0">
                <a:solidFill>
                  <a:srgbClr val="FFFFFF"/>
                </a:solidFill>
                <a:latin typeface="Abadi Extra Light" panose="020B0204020104020204" pitchFamily="34" charset="0"/>
              </a:rPr>
              <a:t>Bhagyashree Das  </a:t>
            </a:r>
          </a:p>
          <a:p>
            <a:pPr algn="l">
              <a:lnSpc>
                <a:spcPts val="4916"/>
              </a:lnSpc>
            </a:pPr>
            <a:r>
              <a:rPr lang="en-US" sz="3511" spc="28" dirty="0">
                <a:solidFill>
                  <a:srgbClr val="FFFFFF"/>
                </a:solidFill>
                <a:latin typeface="Abadi Extra Light" panose="020B0204020104020204" pitchFamily="34" charset="0"/>
              </a:rPr>
              <a:t>Amrisha Das        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48115" y="575753"/>
            <a:ext cx="7050842" cy="85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1"/>
              </a:lnSpc>
              <a:spcBef>
                <a:spcPct val="0"/>
              </a:spcBef>
            </a:pPr>
            <a:r>
              <a:rPr lang="en-US" sz="5008" spc="40" dirty="0">
                <a:solidFill>
                  <a:srgbClr val="FFFFFF"/>
                </a:solidFill>
                <a:latin typeface="TT Chocolates Bold"/>
              </a:rPr>
              <a:t>END-SEM EVALUATION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415998" y="8394824"/>
            <a:ext cx="4642402" cy="1334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68"/>
              </a:lnSpc>
            </a:pPr>
            <a:r>
              <a:rPr lang="en-US" sz="3762" spc="30" dirty="0">
                <a:solidFill>
                  <a:srgbClr val="FFFFFF"/>
                </a:solidFill>
                <a:latin typeface="TT Chocolates"/>
              </a:rPr>
              <a:t>Under Supervision of</a:t>
            </a:r>
          </a:p>
          <a:p>
            <a:pPr algn="ctr">
              <a:lnSpc>
                <a:spcPts val="5268"/>
              </a:lnSpc>
              <a:spcBef>
                <a:spcPct val="0"/>
              </a:spcBef>
            </a:pPr>
            <a:r>
              <a:rPr lang="en-US" sz="3762" spc="30" dirty="0">
                <a:solidFill>
                  <a:srgbClr val="FFFFFF"/>
                </a:solidFill>
                <a:latin typeface="TT Chocolates"/>
              </a:rPr>
              <a:t>Dr. Preeti Kaur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054" y="0"/>
            <a:ext cx="6230809" cy="5887820"/>
            <a:chOff x="0" y="0"/>
            <a:chExt cx="1680041" cy="15875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80041" cy="1587559"/>
            </a:xfrm>
            <a:custGeom>
              <a:avLst/>
              <a:gdLst/>
              <a:ahLst/>
              <a:cxnLst/>
              <a:rect l="l" t="t" r="r" b="b"/>
              <a:pathLst>
                <a:path w="1680041" h="1587559">
                  <a:moveTo>
                    <a:pt x="0" y="0"/>
                  </a:moveTo>
                  <a:lnTo>
                    <a:pt x="1680041" y="0"/>
                  </a:lnTo>
                  <a:lnTo>
                    <a:pt x="1680041" y="1587559"/>
                  </a:lnTo>
                  <a:lnTo>
                    <a:pt x="0" y="1587559"/>
                  </a:lnTo>
                  <a:close/>
                </a:path>
              </a:pathLst>
            </a:custGeom>
            <a:solidFill>
              <a:srgbClr val="0C246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680041" cy="164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409863" y="0"/>
            <a:ext cx="5878137" cy="5887820"/>
            <a:chOff x="0" y="0"/>
            <a:chExt cx="1584949" cy="15875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84949" cy="1587559"/>
            </a:xfrm>
            <a:custGeom>
              <a:avLst/>
              <a:gdLst/>
              <a:ahLst/>
              <a:cxnLst/>
              <a:rect l="l" t="t" r="r" b="b"/>
              <a:pathLst>
                <a:path w="1584949" h="1587559">
                  <a:moveTo>
                    <a:pt x="0" y="0"/>
                  </a:moveTo>
                  <a:lnTo>
                    <a:pt x="1584949" y="0"/>
                  </a:lnTo>
                  <a:lnTo>
                    <a:pt x="1584949" y="1587559"/>
                  </a:lnTo>
                  <a:lnTo>
                    <a:pt x="0" y="1587559"/>
                  </a:lnTo>
                  <a:close/>
                </a:path>
              </a:pathLst>
            </a:custGeom>
            <a:solidFill>
              <a:srgbClr val="0C246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584949" cy="164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2399" y="6500792"/>
            <a:ext cx="6903444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85"/>
              </a:lnSpc>
              <a:spcBef>
                <a:spcPct val="0"/>
              </a:spcBef>
            </a:pPr>
            <a:r>
              <a:rPr lang="en-US" sz="8571" dirty="0">
                <a:solidFill>
                  <a:srgbClr val="000000"/>
                </a:solidFill>
                <a:latin typeface="Century Gothic" panose="020B0502020202020204" pitchFamily="34" charset="0"/>
              </a:rPr>
              <a:t>WORKING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79890" y="6757656"/>
            <a:ext cx="9386339" cy="1955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Century Gothic" panose="020B0502020202020204" pitchFamily="34" charset="0"/>
              </a:rPr>
              <a:t>Detecting deepfakes in images involves utilizing various techniques to identify inconsistencies or manipulation artifacts introduced during the creation process.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114300" y="7724732"/>
            <a:ext cx="7208243" cy="12469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137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Century Gothic" panose="020B0502020202020204" pitchFamily="34" charset="0"/>
              </a:rPr>
              <a:t>Deepfake Detection</a:t>
            </a:r>
          </a:p>
          <a:p>
            <a:pPr marL="0" lvl="0" indent="0" algn="ctr">
              <a:lnSpc>
                <a:spcPts val="5137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Century Gothic" panose="020B0502020202020204" pitchFamily="34" charset="0"/>
              </a:rPr>
              <a:t>For auditory data (audio files)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2399" y="781000"/>
            <a:ext cx="5893270" cy="4180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9"/>
              </a:lnSpc>
            </a:pPr>
            <a:r>
              <a:rPr lang="en-US" sz="5675" spc="45" dirty="0">
                <a:solidFill>
                  <a:srgbClr val="FFFFFF"/>
                </a:solidFill>
                <a:latin typeface="Century Gothic" panose="020B0502020202020204" pitchFamily="34" charset="0"/>
              </a:rPr>
              <a:t>Conversion from time domain to frequency domain</a:t>
            </a:r>
          </a:p>
          <a:p>
            <a:pPr algn="ctr">
              <a:lnSpc>
                <a:spcPts val="3859"/>
              </a:lnSpc>
            </a:pPr>
            <a:endParaRPr lang="en-US" sz="5675" spc="45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algn="ctr">
              <a:lnSpc>
                <a:spcPts val="4699"/>
              </a:lnSpc>
            </a:pPr>
            <a:r>
              <a:rPr lang="en-US" sz="4475" spc="35" dirty="0">
                <a:solidFill>
                  <a:srgbClr val="FFFFFF"/>
                </a:solidFill>
                <a:latin typeface="Century Gothic" panose="020B0502020202020204" pitchFamily="34" charset="0"/>
              </a:rPr>
              <a:t>using FT and STFT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313863" y="0"/>
            <a:ext cx="6096000" cy="5887820"/>
            <a:chOff x="0" y="0"/>
            <a:chExt cx="1643692" cy="158755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43692" cy="1587559"/>
            </a:xfrm>
            <a:custGeom>
              <a:avLst/>
              <a:gdLst/>
              <a:ahLst/>
              <a:cxnLst/>
              <a:rect l="l" t="t" r="r" b="b"/>
              <a:pathLst>
                <a:path w="1643692" h="1587559">
                  <a:moveTo>
                    <a:pt x="0" y="0"/>
                  </a:moveTo>
                  <a:lnTo>
                    <a:pt x="1643692" y="0"/>
                  </a:lnTo>
                  <a:lnTo>
                    <a:pt x="1643692" y="1587559"/>
                  </a:lnTo>
                  <a:lnTo>
                    <a:pt x="0" y="1587559"/>
                  </a:lnTo>
                  <a:close/>
                </a:path>
              </a:pathLst>
            </a:custGeom>
            <a:solidFill>
              <a:srgbClr val="43319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643692" cy="164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383208" y="781000"/>
            <a:ext cx="6026656" cy="4203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Century Gothic" panose="020B0502020202020204" pitchFamily="34" charset="0"/>
                <a:ea typeface="Aptos" panose="020B0004020202020204" pitchFamily="34" charset="0"/>
              </a:rPr>
              <a:t>Mel Spectrogram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Century Gothic" panose="020B0502020202020204" pitchFamily="34" charset="0"/>
                <a:ea typeface="Aptos" panose="020B0004020202020204" pitchFamily="34" charset="0"/>
              </a:rPr>
              <a:t>Visualization</a:t>
            </a:r>
          </a:p>
          <a:p>
            <a:pPr algn="ctr"/>
            <a:endParaRPr lang="en-US" sz="5400" dirty="0">
              <a:solidFill>
                <a:schemeClr val="bg1"/>
              </a:solidFill>
              <a:latin typeface="Century Gothic" panose="020B0502020202020204" pitchFamily="34" charset="0"/>
              <a:ea typeface="Aptos" panose="020B00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Century Gothic" panose="020B0502020202020204" pitchFamily="34" charset="0"/>
              <a:ea typeface="Aptos" panose="020B0004020202020204" pitchFamily="34" charset="0"/>
            </a:endParaRPr>
          </a:p>
          <a:p>
            <a:pPr algn="ctr"/>
            <a:r>
              <a:rPr lang="en-US" sz="18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</a:t>
            </a:r>
            <a:endParaRPr lang="en-US" sz="5675" spc="45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algn="ctr">
              <a:lnSpc>
                <a:spcPts val="4699"/>
              </a:lnSpc>
              <a:spcBef>
                <a:spcPct val="0"/>
              </a:spcBef>
            </a:pPr>
            <a:r>
              <a:rPr lang="en-US" sz="4475" spc="35" dirty="0">
                <a:solidFill>
                  <a:srgbClr val="FFFFFF"/>
                </a:solidFill>
                <a:latin typeface="Century Gothic" panose="020B0502020202020204" pitchFamily="34" charset="0"/>
              </a:rPr>
              <a:t>using </a:t>
            </a:r>
            <a:r>
              <a:rPr lang="en-US" sz="4475" spc="35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mel</a:t>
            </a:r>
            <a:r>
              <a:rPr lang="en-US" sz="4475" spc="35" dirty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en-US" sz="4475" spc="35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filterbank</a:t>
            </a:r>
            <a:endParaRPr lang="en-US" sz="4475" spc="35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311676" y="1024527"/>
            <a:ext cx="5893270" cy="3872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9"/>
              </a:lnSpc>
            </a:pPr>
            <a:r>
              <a:rPr lang="en-US" sz="5675" spc="45" dirty="0">
                <a:solidFill>
                  <a:srgbClr val="FFFFFF"/>
                </a:solidFill>
                <a:latin typeface="Century Gothic" panose="020B0502020202020204" pitchFamily="34" charset="0"/>
              </a:rPr>
              <a:t>Evaluation</a:t>
            </a:r>
          </a:p>
          <a:p>
            <a:pPr algn="ctr">
              <a:lnSpc>
                <a:spcPts val="3859"/>
              </a:lnSpc>
            </a:pPr>
            <a:endParaRPr lang="en-US" sz="5675" spc="45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algn="ctr">
              <a:lnSpc>
                <a:spcPts val="3859"/>
              </a:lnSpc>
            </a:pPr>
            <a:endParaRPr lang="en-US" sz="5675" spc="45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algn="ctr">
              <a:lnSpc>
                <a:spcPts val="3859"/>
              </a:lnSpc>
            </a:pPr>
            <a:endParaRPr lang="en-US" sz="5675" spc="45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algn="ctr">
              <a:lnSpc>
                <a:spcPts val="3859"/>
              </a:lnSpc>
            </a:pPr>
            <a:endParaRPr lang="en-US" sz="5675" spc="45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algn="ctr">
              <a:lnSpc>
                <a:spcPts val="3859"/>
              </a:lnSpc>
            </a:pPr>
            <a:endParaRPr lang="en-US" sz="5675" spc="45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algn="ctr">
              <a:lnSpc>
                <a:spcPts val="4699"/>
              </a:lnSpc>
              <a:spcBef>
                <a:spcPct val="0"/>
              </a:spcBef>
            </a:pPr>
            <a:r>
              <a:rPr lang="en-US" sz="4475" spc="35" dirty="0">
                <a:solidFill>
                  <a:srgbClr val="FFFFFF"/>
                </a:solidFill>
                <a:latin typeface="Century Gothic" panose="020B0502020202020204" pitchFamily="34" charset="0"/>
              </a:rPr>
              <a:t>using SVM model</a:t>
            </a:r>
          </a:p>
        </p:txBody>
      </p:sp>
    </p:spTree>
    <p:extLst>
      <p:ext uri="{BB962C8B-B14F-4D97-AF65-F5344CB8AC3E}">
        <p14:creationId xmlns:p14="http://schemas.microsoft.com/office/powerpoint/2010/main" val="946783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99807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8053912" y="7186505"/>
            <a:ext cx="34149427" cy="15111121"/>
          </a:xfrm>
          <a:custGeom>
            <a:avLst/>
            <a:gdLst/>
            <a:ahLst/>
            <a:cxnLst/>
            <a:rect l="l" t="t" r="r" b="b"/>
            <a:pathLst>
              <a:path w="34149427" h="15111121">
                <a:moveTo>
                  <a:pt x="0" y="0"/>
                </a:moveTo>
                <a:lnTo>
                  <a:pt x="34149426" y="0"/>
                </a:lnTo>
                <a:lnTo>
                  <a:pt x="34149426" y="15111121"/>
                </a:lnTo>
                <a:lnTo>
                  <a:pt x="0" y="151111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10219" y="6973026"/>
            <a:ext cx="4010613" cy="765662"/>
          </a:xfrm>
          <a:custGeom>
            <a:avLst/>
            <a:gdLst/>
            <a:ahLst/>
            <a:cxnLst/>
            <a:rect l="l" t="t" r="r" b="b"/>
            <a:pathLst>
              <a:path w="4010613" h="765662">
                <a:moveTo>
                  <a:pt x="0" y="0"/>
                </a:moveTo>
                <a:lnTo>
                  <a:pt x="4010613" y="0"/>
                </a:lnTo>
                <a:lnTo>
                  <a:pt x="4010613" y="765663"/>
                </a:lnTo>
                <a:lnTo>
                  <a:pt x="0" y="7656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564750" y="303322"/>
            <a:ext cx="15158500" cy="2230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739"/>
              </a:lnSpc>
            </a:pPr>
            <a:r>
              <a:rPr lang="en-US" sz="11800" dirty="0">
                <a:solidFill>
                  <a:srgbClr val="FFFFFF"/>
                </a:solidFill>
                <a:latin typeface="Century Gothic" panose="020B0502020202020204" pitchFamily="34" charset="0"/>
              </a:rPr>
              <a:t>Technologies Used</a:t>
            </a:r>
          </a:p>
        </p:txBody>
      </p:sp>
      <p:sp>
        <p:nvSpPr>
          <p:cNvPr id="6" name="Freeform 6"/>
          <p:cNvSpPr/>
          <p:nvPr/>
        </p:nvSpPr>
        <p:spPr>
          <a:xfrm>
            <a:off x="7015497" y="5392836"/>
            <a:ext cx="4010613" cy="765662"/>
          </a:xfrm>
          <a:custGeom>
            <a:avLst/>
            <a:gdLst/>
            <a:ahLst/>
            <a:cxnLst/>
            <a:rect l="l" t="t" r="r" b="b"/>
            <a:pathLst>
              <a:path w="4010613" h="765662">
                <a:moveTo>
                  <a:pt x="0" y="0"/>
                </a:moveTo>
                <a:lnTo>
                  <a:pt x="4010613" y="0"/>
                </a:lnTo>
                <a:lnTo>
                  <a:pt x="4010613" y="765663"/>
                </a:lnTo>
                <a:lnTo>
                  <a:pt x="0" y="7656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411754" y="5392836"/>
            <a:ext cx="4064441" cy="775939"/>
          </a:xfrm>
          <a:custGeom>
            <a:avLst/>
            <a:gdLst/>
            <a:ahLst/>
            <a:cxnLst/>
            <a:rect l="l" t="t" r="r" b="b"/>
            <a:pathLst>
              <a:path w="4064441" h="775939">
                <a:moveTo>
                  <a:pt x="0" y="0"/>
                </a:moveTo>
                <a:lnTo>
                  <a:pt x="4064441" y="0"/>
                </a:lnTo>
                <a:lnTo>
                  <a:pt x="4064441" y="775939"/>
                </a:lnTo>
                <a:lnTo>
                  <a:pt x="0" y="7759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3768168" y="7840436"/>
            <a:ext cx="2918833" cy="439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4"/>
              </a:lnSpc>
            </a:pPr>
            <a:r>
              <a:rPr lang="en-US" sz="2531" spc="389">
                <a:solidFill>
                  <a:srgbClr val="232E54"/>
                </a:solidFill>
                <a:latin typeface="Tek Tall Arabic Bold"/>
              </a:rPr>
              <a:t>Albert</a:t>
            </a:r>
          </a:p>
        </p:txBody>
      </p:sp>
      <p:sp>
        <p:nvSpPr>
          <p:cNvPr id="9" name="Freeform 9"/>
          <p:cNvSpPr/>
          <p:nvPr/>
        </p:nvSpPr>
        <p:spPr>
          <a:xfrm>
            <a:off x="1310220" y="5366164"/>
            <a:ext cx="4010613" cy="765662"/>
          </a:xfrm>
          <a:custGeom>
            <a:avLst/>
            <a:gdLst/>
            <a:ahLst/>
            <a:cxnLst/>
            <a:rect l="l" t="t" r="r" b="b"/>
            <a:pathLst>
              <a:path w="4010613" h="765662">
                <a:moveTo>
                  <a:pt x="0" y="0"/>
                </a:moveTo>
                <a:lnTo>
                  <a:pt x="4010613" y="0"/>
                </a:lnTo>
                <a:lnTo>
                  <a:pt x="4010613" y="765663"/>
                </a:lnTo>
                <a:lnTo>
                  <a:pt x="0" y="7656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7015496" y="6906185"/>
            <a:ext cx="4010613" cy="765662"/>
          </a:xfrm>
          <a:custGeom>
            <a:avLst/>
            <a:gdLst/>
            <a:ahLst/>
            <a:cxnLst/>
            <a:rect l="l" t="t" r="r" b="b"/>
            <a:pathLst>
              <a:path w="4010613" h="765662">
                <a:moveTo>
                  <a:pt x="0" y="0"/>
                </a:moveTo>
                <a:lnTo>
                  <a:pt x="4010613" y="0"/>
                </a:lnTo>
                <a:lnTo>
                  <a:pt x="4010613" y="765663"/>
                </a:lnTo>
                <a:lnTo>
                  <a:pt x="0" y="7656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3508932" y="6963235"/>
            <a:ext cx="3967263" cy="757387"/>
          </a:xfrm>
          <a:custGeom>
            <a:avLst/>
            <a:gdLst/>
            <a:ahLst/>
            <a:cxnLst/>
            <a:rect l="l" t="t" r="r" b="b"/>
            <a:pathLst>
              <a:path w="3967263" h="757387">
                <a:moveTo>
                  <a:pt x="0" y="0"/>
                </a:moveTo>
                <a:lnTo>
                  <a:pt x="3967263" y="0"/>
                </a:lnTo>
                <a:lnTo>
                  <a:pt x="3967263" y="757387"/>
                </a:lnTo>
                <a:lnTo>
                  <a:pt x="0" y="757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699" y="5467312"/>
            <a:ext cx="4010613" cy="563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6"/>
              </a:lnSpc>
              <a:spcBef>
                <a:spcPct val="0"/>
              </a:spcBef>
            </a:pPr>
            <a:r>
              <a:rPr lang="en-US" sz="4072" spc="32" dirty="0" err="1">
                <a:solidFill>
                  <a:srgbClr val="161310"/>
                </a:solidFill>
                <a:latin typeface="Century Gothic" panose="020B0502020202020204" pitchFamily="34" charset="0"/>
              </a:rPr>
              <a:t>BoW</a:t>
            </a:r>
            <a:endParaRPr lang="en-US" sz="4072" spc="32" dirty="0">
              <a:solidFill>
                <a:srgbClr val="161310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015497" y="5449986"/>
            <a:ext cx="4010613" cy="563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6"/>
              </a:lnSpc>
              <a:spcBef>
                <a:spcPct val="0"/>
              </a:spcBef>
            </a:pPr>
            <a:r>
              <a:rPr lang="en-US" sz="4072" spc="32" dirty="0">
                <a:solidFill>
                  <a:srgbClr val="FFFFFF"/>
                </a:solidFill>
                <a:latin typeface="TT Chocolates"/>
              </a:rPr>
              <a:t>BERT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82646" y="5522560"/>
            <a:ext cx="4010613" cy="563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6"/>
              </a:lnSpc>
              <a:spcBef>
                <a:spcPct val="0"/>
              </a:spcBef>
            </a:pPr>
            <a:r>
              <a:rPr lang="en-US" sz="4072" spc="32" dirty="0" err="1">
                <a:solidFill>
                  <a:srgbClr val="161310"/>
                </a:solidFill>
                <a:latin typeface="Century Gothic" panose="020B0502020202020204" pitchFamily="34" charset="0"/>
              </a:rPr>
              <a:t>XLNet</a:t>
            </a:r>
            <a:endParaRPr lang="en-US" sz="4072" spc="32" dirty="0">
              <a:solidFill>
                <a:srgbClr val="161310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3222278" y="5449986"/>
            <a:ext cx="4010613" cy="563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6"/>
              </a:lnSpc>
              <a:spcBef>
                <a:spcPct val="0"/>
              </a:spcBef>
            </a:pPr>
            <a:r>
              <a:rPr lang="en-US" sz="4072" spc="32" dirty="0">
                <a:solidFill>
                  <a:srgbClr val="161310"/>
                </a:solidFill>
                <a:latin typeface="Century Gothic" panose="020B0502020202020204" pitchFamily="34" charset="0"/>
              </a:rPr>
              <a:t>Roberta</a:t>
            </a:r>
          </a:p>
        </p:txBody>
      </p:sp>
      <p:sp>
        <p:nvSpPr>
          <p:cNvPr id="16" name="Freeform 16"/>
          <p:cNvSpPr/>
          <p:nvPr/>
        </p:nvSpPr>
        <p:spPr>
          <a:xfrm>
            <a:off x="4114800" y="3972983"/>
            <a:ext cx="4010613" cy="765662"/>
          </a:xfrm>
          <a:custGeom>
            <a:avLst/>
            <a:gdLst/>
            <a:ahLst/>
            <a:cxnLst/>
            <a:rect l="l" t="t" r="r" b="b"/>
            <a:pathLst>
              <a:path w="4010613" h="765662">
                <a:moveTo>
                  <a:pt x="0" y="0"/>
                </a:moveTo>
                <a:lnTo>
                  <a:pt x="4010613" y="0"/>
                </a:lnTo>
                <a:lnTo>
                  <a:pt x="4010613" y="765662"/>
                </a:lnTo>
                <a:lnTo>
                  <a:pt x="0" y="7656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3886200" y="4078882"/>
            <a:ext cx="4010613" cy="563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6"/>
              </a:lnSpc>
              <a:spcBef>
                <a:spcPct val="0"/>
              </a:spcBef>
            </a:pPr>
            <a:r>
              <a:rPr lang="en-US" sz="4072" spc="32" dirty="0">
                <a:solidFill>
                  <a:srgbClr val="161310"/>
                </a:solidFill>
                <a:latin typeface="Century Gothic" panose="020B0502020202020204" pitchFamily="34" charset="0"/>
              </a:rPr>
              <a:t>BERT</a:t>
            </a:r>
          </a:p>
        </p:txBody>
      </p:sp>
      <p:sp>
        <p:nvSpPr>
          <p:cNvPr id="18" name="Freeform 18"/>
          <p:cNvSpPr/>
          <p:nvPr/>
        </p:nvSpPr>
        <p:spPr>
          <a:xfrm>
            <a:off x="10044122" y="3970618"/>
            <a:ext cx="4010613" cy="765662"/>
          </a:xfrm>
          <a:custGeom>
            <a:avLst/>
            <a:gdLst/>
            <a:ahLst/>
            <a:cxnLst/>
            <a:rect l="l" t="t" r="r" b="b"/>
            <a:pathLst>
              <a:path w="4010613" h="765662">
                <a:moveTo>
                  <a:pt x="0" y="0"/>
                </a:moveTo>
                <a:lnTo>
                  <a:pt x="4010613" y="0"/>
                </a:lnTo>
                <a:lnTo>
                  <a:pt x="4010613" y="765663"/>
                </a:lnTo>
                <a:lnTo>
                  <a:pt x="0" y="7656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0" name="TextBox 20"/>
          <p:cNvSpPr txBox="1"/>
          <p:nvPr/>
        </p:nvSpPr>
        <p:spPr>
          <a:xfrm>
            <a:off x="9757555" y="4081784"/>
            <a:ext cx="4010613" cy="563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6"/>
              </a:lnSpc>
              <a:spcBef>
                <a:spcPct val="0"/>
              </a:spcBef>
            </a:pPr>
            <a:r>
              <a:rPr lang="en-US" sz="4072" spc="32" dirty="0" err="1">
                <a:solidFill>
                  <a:srgbClr val="161310"/>
                </a:solidFill>
                <a:latin typeface="Century Gothic" panose="020B0502020202020204" pitchFamily="34" charset="0"/>
              </a:rPr>
              <a:t>CharCNN</a:t>
            </a:r>
            <a:endParaRPr lang="en-US" sz="4072" spc="32" dirty="0">
              <a:solidFill>
                <a:srgbClr val="161310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28699" y="7085356"/>
            <a:ext cx="4010613" cy="563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6"/>
              </a:lnSpc>
              <a:spcBef>
                <a:spcPct val="0"/>
              </a:spcBef>
            </a:pPr>
            <a:r>
              <a:rPr lang="en-US" sz="4072" spc="32" dirty="0">
                <a:solidFill>
                  <a:srgbClr val="161310"/>
                </a:solidFill>
                <a:latin typeface="Century Gothic" panose="020B0502020202020204" pitchFamily="34" charset="0"/>
              </a:rPr>
              <a:t>DL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807169" y="7032643"/>
            <a:ext cx="4010613" cy="563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6"/>
              </a:lnSpc>
              <a:spcBef>
                <a:spcPct val="0"/>
              </a:spcBef>
            </a:pPr>
            <a:r>
              <a:rPr lang="en-US" sz="4072" spc="32" dirty="0">
                <a:solidFill>
                  <a:srgbClr val="161310"/>
                </a:solidFill>
                <a:latin typeface="Century Gothic" panose="020B0502020202020204" pitchFamily="34" charset="0"/>
              </a:rPr>
              <a:t>CV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222277" y="7068030"/>
            <a:ext cx="4010613" cy="563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6"/>
              </a:lnSpc>
              <a:spcBef>
                <a:spcPct val="0"/>
              </a:spcBef>
            </a:pPr>
            <a:r>
              <a:rPr lang="en-US" sz="4072" spc="32" dirty="0">
                <a:solidFill>
                  <a:srgbClr val="161310"/>
                </a:solidFill>
                <a:latin typeface="Century Gothic" panose="020B0502020202020204" pitchFamily="34" charset="0"/>
              </a:rPr>
              <a:t>GANs</a:t>
            </a:r>
          </a:p>
        </p:txBody>
      </p:sp>
      <p:sp>
        <p:nvSpPr>
          <p:cNvPr id="24" name="Freeform 16">
            <a:extLst>
              <a:ext uri="{FF2B5EF4-FFF2-40B4-BE49-F238E27FC236}">
                <a16:creationId xmlns:a16="http://schemas.microsoft.com/office/drawing/2014/main" id="{C203155F-ABCB-0103-10B8-787B7BB014AC}"/>
              </a:ext>
            </a:extLst>
          </p:cNvPr>
          <p:cNvSpPr/>
          <p:nvPr/>
        </p:nvSpPr>
        <p:spPr>
          <a:xfrm>
            <a:off x="7055262" y="2773636"/>
            <a:ext cx="4010613" cy="765662"/>
          </a:xfrm>
          <a:custGeom>
            <a:avLst/>
            <a:gdLst/>
            <a:ahLst/>
            <a:cxnLst/>
            <a:rect l="l" t="t" r="r" b="b"/>
            <a:pathLst>
              <a:path w="4010613" h="765662">
                <a:moveTo>
                  <a:pt x="0" y="0"/>
                </a:moveTo>
                <a:lnTo>
                  <a:pt x="4010613" y="0"/>
                </a:lnTo>
                <a:lnTo>
                  <a:pt x="4010613" y="765662"/>
                </a:lnTo>
                <a:lnTo>
                  <a:pt x="0" y="7656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D4AFDEA7-79C0-FB84-EE3C-AA47C8EE1B81}"/>
              </a:ext>
            </a:extLst>
          </p:cNvPr>
          <p:cNvSpPr txBox="1"/>
          <p:nvPr/>
        </p:nvSpPr>
        <p:spPr>
          <a:xfrm>
            <a:off x="6781800" y="2879479"/>
            <a:ext cx="4010613" cy="570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6"/>
              </a:lnSpc>
              <a:spcBef>
                <a:spcPct val="0"/>
              </a:spcBef>
            </a:pPr>
            <a:r>
              <a:rPr lang="en-US" sz="4072" b="1" spc="32" dirty="0" err="1">
                <a:latin typeface="TT Chocolates"/>
              </a:rPr>
              <a:t>BERTweet</a:t>
            </a:r>
            <a:endParaRPr lang="en-US" sz="4072" b="1" spc="32" dirty="0">
              <a:latin typeface="TT Chocolates"/>
            </a:endParaRPr>
          </a:p>
        </p:txBody>
      </p:sp>
      <p:sp>
        <p:nvSpPr>
          <p:cNvPr id="26" name="Freeform 10">
            <a:extLst>
              <a:ext uri="{FF2B5EF4-FFF2-40B4-BE49-F238E27FC236}">
                <a16:creationId xmlns:a16="http://schemas.microsoft.com/office/drawing/2014/main" id="{F9827470-3AB4-5F90-E75A-D072C7D4FD5F}"/>
              </a:ext>
            </a:extLst>
          </p:cNvPr>
          <p:cNvSpPr/>
          <p:nvPr/>
        </p:nvSpPr>
        <p:spPr>
          <a:xfrm>
            <a:off x="4080933" y="8317023"/>
            <a:ext cx="4010613" cy="765662"/>
          </a:xfrm>
          <a:custGeom>
            <a:avLst/>
            <a:gdLst/>
            <a:ahLst/>
            <a:cxnLst/>
            <a:rect l="l" t="t" r="r" b="b"/>
            <a:pathLst>
              <a:path w="4010613" h="765662">
                <a:moveTo>
                  <a:pt x="0" y="0"/>
                </a:moveTo>
                <a:lnTo>
                  <a:pt x="4010613" y="0"/>
                </a:lnTo>
                <a:lnTo>
                  <a:pt x="4010613" y="765663"/>
                </a:lnTo>
                <a:lnTo>
                  <a:pt x="0" y="7656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10">
            <a:extLst>
              <a:ext uri="{FF2B5EF4-FFF2-40B4-BE49-F238E27FC236}">
                <a16:creationId xmlns:a16="http://schemas.microsoft.com/office/drawing/2014/main" id="{91A2FCF5-787F-2D66-1732-FB95391DEDA5}"/>
              </a:ext>
            </a:extLst>
          </p:cNvPr>
          <p:cNvSpPr/>
          <p:nvPr/>
        </p:nvSpPr>
        <p:spPr>
          <a:xfrm>
            <a:off x="10105835" y="8317023"/>
            <a:ext cx="4010613" cy="765662"/>
          </a:xfrm>
          <a:custGeom>
            <a:avLst/>
            <a:gdLst/>
            <a:ahLst/>
            <a:cxnLst/>
            <a:rect l="l" t="t" r="r" b="b"/>
            <a:pathLst>
              <a:path w="4010613" h="765662">
                <a:moveTo>
                  <a:pt x="0" y="0"/>
                </a:moveTo>
                <a:lnTo>
                  <a:pt x="4010613" y="0"/>
                </a:lnTo>
                <a:lnTo>
                  <a:pt x="4010613" y="765663"/>
                </a:lnTo>
                <a:lnTo>
                  <a:pt x="0" y="7656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AD52ED-2E29-6813-4149-ED64AF25DD0B}"/>
              </a:ext>
            </a:extLst>
          </p:cNvPr>
          <p:cNvSpPr txBox="1"/>
          <p:nvPr/>
        </p:nvSpPr>
        <p:spPr>
          <a:xfrm>
            <a:off x="5348346" y="8265966"/>
            <a:ext cx="274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ML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37F98D-2F69-4877-C1AC-06F39AD31486}"/>
              </a:ext>
            </a:extLst>
          </p:cNvPr>
          <p:cNvSpPr txBox="1"/>
          <p:nvPr/>
        </p:nvSpPr>
        <p:spPr>
          <a:xfrm>
            <a:off x="10817782" y="8248152"/>
            <a:ext cx="274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FT/STFT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487" y="478362"/>
            <a:ext cx="17177026" cy="8995198"/>
            <a:chOff x="0" y="0"/>
            <a:chExt cx="4523990" cy="23691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23990" cy="2369106"/>
            </a:xfrm>
            <a:custGeom>
              <a:avLst/>
              <a:gdLst/>
              <a:ahLst/>
              <a:cxnLst/>
              <a:rect l="l" t="t" r="r" b="b"/>
              <a:pathLst>
                <a:path w="4523990" h="2369106">
                  <a:moveTo>
                    <a:pt x="10366" y="0"/>
                  </a:moveTo>
                  <a:lnTo>
                    <a:pt x="4513624" y="0"/>
                  </a:lnTo>
                  <a:cubicBezTo>
                    <a:pt x="4519349" y="0"/>
                    <a:pt x="4523990" y="4641"/>
                    <a:pt x="4523990" y="10366"/>
                  </a:cubicBezTo>
                  <a:lnTo>
                    <a:pt x="4523990" y="2358739"/>
                  </a:lnTo>
                  <a:cubicBezTo>
                    <a:pt x="4523990" y="2361489"/>
                    <a:pt x="4522898" y="2364125"/>
                    <a:pt x="4520954" y="2366069"/>
                  </a:cubicBezTo>
                  <a:cubicBezTo>
                    <a:pt x="4519010" y="2368013"/>
                    <a:pt x="4516373" y="2369106"/>
                    <a:pt x="4513624" y="2369106"/>
                  </a:cubicBezTo>
                  <a:lnTo>
                    <a:pt x="10366" y="2369106"/>
                  </a:lnTo>
                  <a:cubicBezTo>
                    <a:pt x="7617" y="2369106"/>
                    <a:pt x="4980" y="2368013"/>
                    <a:pt x="3036" y="2366069"/>
                  </a:cubicBezTo>
                  <a:cubicBezTo>
                    <a:pt x="1092" y="2364125"/>
                    <a:pt x="0" y="2361489"/>
                    <a:pt x="0" y="2358739"/>
                  </a:cubicBezTo>
                  <a:lnTo>
                    <a:pt x="0" y="10366"/>
                  </a:lnTo>
                  <a:cubicBezTo>
                    <a:pt x="0" y="7617"/>
                    <a:pt x="1092" y="4980"/>
                    <a:pt x="3036" y="3036"/>
                  </a:cubicBezTo>
                  <a:cubicBezTo>
                    <a:pt x="4980" y="1092"/>
                    <a:pt x="7617" y="0"/>
                    <a:pt x="10366" y="0"/>
                  </a:cubicBezTo>
                  <a:close/>
                </a:path>
              </a:pathLst>
            </a:custGeom>
            <a:solidFill>
              <a:srgbClr val="FFFCF3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23990" cy="24167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6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165204" y="3057251"/>
            <a:ext cx="5069259" cy="2930554"/>
            <a:chOff x="-8623" y="-47625"/>
            <a:chExt cx="3201331" cy="2123328"/>
          </a:xfrm>
        </p:grpSpPr>
        <p:sp>
          <p:nvSpPr>
            <p:cNvPr id="6" name="Freeform 6"/>
            <p:cNvSpPr/>
            <p:nvPr/>
          </p:nvSpPr>
          <p:spPr>
            <a:xfrm>
              <a:off x="-8623" y="14924"/>
              <a:ext cx="3192708" cy="2060779"/>
            </a:xfrm>
            <a:custGeom>
              <a:avLst/>
              <a:gdLst/>
              <a:ahLst/>
              <a:cxnLst/>
              <a:rect l="l" t="t" r="r" b="b"/>
              <a:pathLst>
                <a:path w="3192708" h="2060779">
                  <a:moveTo>
                    <a:pt x="26036" y="0"/>
                  </a:moveTo>
                  <a:lnTo>
                    <a:pt x="3166673" y="0"/>
                  </a:lnTo>
                  <a:cubicBezTo>
                    <a:pt x="3173578" y="0"/>
                    <a:pt x="3180200" y="2743"/>
                    <a:pt x="3185083" y="7626"/>
                  </a:cubicBezTo>
                  <a:cubicBezTo>
                    <a:pt x="3189965" y="12508"/>
                    <a:pt x="3192708" y="19130"/>
                    <a:pt x="3192708" y="26036"/>
                  </a:cubicBezTo>
                  <a:lnTo>
                    <a:pt x="3192708" y="2034744"/>
                  </a:lnTo>
                  <a:cubicBezTo>
                    <a:pt x="3192708" y="2041649"/>
                    <a:pt x="3189965" y="2048271"/>
                    <a:pt x="3185083" y="2053154"/>
                  </a:cubicBezTo>
                  <a:cubicBezTo>
                    <a:pt x="3180200" y="2058036"/>
                    <a:pt x="3173578" y="2060779"/>
                    <a:pt x="3166673" y="2060779"/>
                  </a:cubicBezTo>
                  <a:lnTo>
                    <a:pt x="26036" y="2060779"/>
                  </a:lnTo>
                  <a:cubicBezTo>
                    <a:pt x="19130" y="2060779"/>
                    <a:pt x="12508" y="2058036"/>
                    <a:pt x="7626" y="2053154"/>
                  </a:cubicBezTo>
                  <a:cubicBezTo>
                    <a:pt x="2743" y="2048271"/>
                    <a:pt x="0" y="2041649"/>
                    <a:pt x="0" y="2034744"/>
                  </a:cubicBezTo>
                  <a:lnTo>
                    <a:pt x="0" y="26036"/>
                  </a:lnTo>
                  <a:cubicBezTo>
                    <a:pt x="0" y="19130"/>
                    <a:pt x="2743" y="12508"/>
                    <a:pt x="7626" y="7626"/>
                  </a:cubicBezTo>
                  <a:cubicBezTo>
                    <a:pt x="12508" y="2743"/>
                    <a:pt x="19130" y="0"/>
                    <a:pt x="2603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192708" cy="210840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7787479" y="3694415"/>
            <a:ext cx="1297262" cy="1297262"/>
          </a:xfrm>
          <a:custGeom>
            <a:avLst/>
            <a:gdLst/>
            <a:ahLst/>
            <a:cxnLst/>
            <a:rect l="l" t="t" r="r" b="b"/>
            <a:pathLst>
              <a:path w="1297262" h="1297262">
                <a:moveTo>
                  <a:pt x="0" y="0"/>
                </a:moveTo>
                <a:lnTo>
                  <a:pt x="1297262" y="0"/>
                </a:lnTo>
                <a:lnTo>
                  <a:pt x="1297262" y="1297262"/>
                </a:lnTo>
                <a:lnTo>
                  <a:pt x="0" y="1297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2500429" y="6408853"/>
            <a:ext cx="5640165" cy="28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33"/>
              </a:lnSpc>
              <a:spcBef>
                <a:spcPct val="0"/>
              </a:spcBef>
            </a:pPr>
            <a:endParaRPr lang="en-US" sz="1737" dirty="0">
              <a:solidFill>
                <a:srgbClr val="101010"/>
              </a:solidFill>
              <a:latin typeface="Montserra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946819" y="1236415"/>
            <a:ext cx="12394363" cy="112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41"/>
              </a:lnSpc>
              <a:spcBef>
                <a:spcPct val="0"/>
              </a:spcBef>
            </a:pPr>
            <a:r>
              <a:rPr lang="en-US" sz="7368" dirty="0">
                <a:solidFill>
                  <a:srgbClr val="101010"/>
                </a:solidFill>
                <a:latin typeface="Century Gothic" panose="020B0502020202020204" pitchFamily="34" charset="0"/>
              </a:rPr>
              <a:t>WORK DONE TILL NOW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2327689" y="3376098"/>
            <a:ext cx="1902465" cy="1902465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12630290" y="3678699"/>
            <a:ext cx="1297262" cy="1297262"/>
          </a:xfrm>
          <a:custGeom>
            <a:avLst/>
            <a:gdLst/>
            <a:ahLst/>
            <a:cxnLst/>
            <a:rect l="l" t="t" r="r" b="b"/>
            <a:pathLst>
              <a:path w="1297262" h="1297262">
                <a:moveTo>
                  <a:pt x="0" y="0"/>
                </a:moveTo>
                <a:lnTo>
                  <a:pt x="1297262" y="0"/>
                </a:lnTo>
                <a:lnTo>
                  <a:pt x="1297262" y="1297262"/>
                </a:lnTo>
                <a:lnTo>
                  <a:pt x="0" y="1297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10458839" y="6408853"/>
            <a:ext cx="5640165" cy="28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33"/>
              </a:lnSpc>
              <a:spcBef>
                <a:spcPct val="0"/>
              </a:spcBef>
            </a:pPr>
            <a:endParaRPr lang="en-US" sz="1737" dirty="0">
              <a:solidFill>
                <a:srgbClr val="101010"/>
              </a:solidFill>
              <a:latin typeface="Montserrat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728309" y="5398778"/>
            <a:ext cx="5101224" cy="4273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584"/>
              </a:lnSpc>
              <a:spcBef>
                <a:spcPct val="0"/>
              </a:spcBef>
            </a:pPr>
            <a:r>
              <a:rPr lang="en-US" sz="2560" dirty="0" err="1">
                <a:solidFill>
                  <a:srgbClr val="000000"/>
                </a:solidFill>
                <a:latin typeface="Montserrat Bold"/>
              </a:rPr>
              <a:t>ata</a:t>
            </a:r>
            <a:r>
              <a:rPr lang="en-US" sz="2560" dirty="0">
                <a:solidFill>
                  <a:srgbClr val="000000"/>
                </a:solidFill>
                <a:latin typeface="Montserrat Bold"/>
              </a:rPr>
              <a:t>. </a:t>
            </a:r>
          </a:p>
        </p:txBody>
      </p:sp>
      <p:sp>
        <p:nvSpPr>
          <p:cNvPr id="36" name="Freeform 6">
            <a:extLst>
              <a:ext uri="{FF2B5EF4-FFF2-40B4-BE49-F238E27FC236}">
                <a16:creationId xmlns:a16="http://schemas.microsoft.com/office/drawing/2014/main" id="{EC3A4F26-7701-9F6C-2FD4-7BD8362B07BF}"/>
              </a:ext>
            </a:extLst>
          </p:cNvPr>
          <p:cNvSpPr/>
          <p:nvPr/>
        </p:nvSpPr>
        <p:spPr>
          <a:xfrm>
            <a:off x="2154842" y="6298271"/>
            <a:ext cx="5055605" cy="2844226"/>
          </a:xfrm>
          <a:custGeom>
            <a:avLst/>
            <a:gdLst/>
            <a:ahLst/>
            <a:cxnLst/>
            <a:rect l="l" t="t" r="r" b="b"/>
            <a:pathLst>
              <a:path w="3192708" h="2060779">
                <a:moveTo>
                  <a:pt x="26036" y="0"/>
                </a:moveTo>
                <a:lnTo>
                  <a:pt x="3166673" y="0"/>
                </a:lnTo>
                <a:cubicBezTo>
                  <a:pt x="3173578" y="0"/>
                  <a:pt x="3180200" y="2743"/>
                  <a:pt x="3185083" y="7626"/>
                </a:cubicBezTo>
                <a:cubicBezTo>
                  <a:pt x="3189965" y="12508"/>
                  <a:pt x="3192708" y="19130"/>
                  <a:pt x="3192708" y="26036"/>
                </a:cubicBezTo>
                <a:lnTo>
                  <a:pt x="3192708" y="2034744"/>
                </a:lnTo>
                <a:cubicBezTo>
                  <a:pt x="3192708" y="2041649"/>
                  <a:pt x="3189965" y="2048271"/>
                  <a:pt x="3185083" y="2053154"/>
                </a:cubicBezTo>
                <a:cubicBezTo>
                  <a:pt x="3180200" y="2058036"/>
                  <a:pt x="3173578" y="2060779"/>
                  <a:pt x="3166673" y="2060779"/>
                </a:cubicBezTo>
                <a:lnTo>
                  <a:pt x="26036" y="2060779"/>
                </a:lnTo>
                <a:cubicBezTo>
                  <a:pt x="19130" y="2060779"/>
                  <a:pt x="12508" y="2058036"/>
                  <a:pt x="7626" y="2053154"/>
                </a:cubicBezTo>
                <a:cubicBezTo>
                  <a:pt x="2743" y="2048271"/>
                  <a:pt x="0" y="2041649"/>
                  <a:pt x="0" y="2034744"/>
                </a:cubicBezTo>
                <a:lnTo>
                  <a:pt x="0" y="26036"/>
                </a:lnTo>
                <a:cubicBezTo>
                  <a:pt x="0" y="19130"/>
                  <a:pt x="2743" y="12508"/>
                  <a:pt x="7626" y="7626"/>
                </a:cubicBezTo>
                <a:cubicBezTo>
                  <a:pt x="12508" y="2743"/>
                  <a:pt x="19130" y="0"/>
                  <a:pt x="26036" y="0"/>
                </a:cubicBezTo>
                <a:close/>
              </a:path>
            </a:pathLst>
          </a:custGeom>
          <a:gradFill rotWithShape="1">
            <a:gsLst>
              <a:gs pos="0">
                <a:srgbClr val="000000">
                  <a:alpha val="100000"/>
                </a:srgbClr>
              </a:gs>
              <a:gs pos="100000">
                <a:srgbClr val="3533CD">
                  <a:alpha val="100000"/>
                </a:srgbClr>
              </a:gs>
            </a:gsLst>
            <a:lin ang="0"/>
          </a:grad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grpSp>
        <p:nvGrpSpPr>
          <p:cNvPr id="37" name="Group 5">
            <a:extLst>
              <a:ext uri="{FF2B5EF4-FFF2-40B4-BE49-F238E27FC236}">
                <a16:creationId xmlns:a16="http://schemas.microsoft.com/office/drawing/2014/main" id="{F2F4646D-A322-E82B-11FF-B78C91485251}"/>
              </a:ext>
            </a:extLst>
          </p:cNvPr>
          <p:cNvGrpSpPr/>
          <p:nvPr/>
        </p:nvGrpSpPr>
        <p:grpSpPr>
          <a:xfrm>
            <a:off x="10737301" y="3122982"/>
            <a:ext cx="5055605" cy="2844226"/>
            <a:chOff x="0" y="0"/>
            <a:chExt cx="3192708" cy="2060779"/>
          </a:xfrm>
        </p:grpSpPr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4B2CAAEB-3623-40D0-404F-C1D82C695D3F}"/>
                </a:ext>
              </a:extLst>
            </p:cNvPr>
            <p:cNvSpPr/>
            <p:nvPr/>
          </p:nvSpPr>
          <p:spPr>
            <a:xfrm>
              <a:off x="0" y="0"/>
              <a:ext cx="3192708" cy="2060779"/>
            </a:xfrm>
            <a:custGeom>
              <a:avLst/>
              <a:gdLst/>
              <a:ahLst/>
              <a:cxnLst/>
              <a:rect l="l" t="t" r="r" b="b"/>
              <a:pathLst>
                <a:path w="3192708" h="2060779">
                  <a:moveTo>
                    <a:pt x="26036" y="0"/>
                  </a:moveTo>
                  <a:lnTo>
                    <a:pt x="3166673" y="0"/>
                  </a:lnTo>
                  <a:cubicBezTo>
                    <a:pt x="3173578" y="0"/>
                    <a:pt x="3180200" y="2743"/>
                    <a:pt x="3185083" y="7626"/>
                  </a:cubicBezTo>
                  <a:cubicBezTo>
                    <a:pt x="3189965" y="12508"/>
                    <a:pt x="3192708" y="19130"/>
                    <a:pt x="3192708" y="26036"/>
                  </a:cubicBezTo>
                  <a:lnTo>
                    <a:pt x="3192708" y="2034744"/>
                  </a:lnTo>
                  <a:cubicBezTo>
                    <a:pt x="3192708" y="2041649"/>
                    <a:pt x="3189965" y="2048271"/>
                    <a:pt x="3185083" y="2053154"/>
                  </a:cubicBezTo>
                  <a:cubicBezTo>
                    <a:pt x="3180200" y="2058036"/>
                    <a:pt x="3173578" y="2060779"/>
                    <a:pt x="3166673" y="2060779"/>
                  </a:cubicBezTo>
                  <a:lnTo>
                    <a:pt x="26036" y="2060779"/>
                  </a:lnTo>
                  <a:cubicBezTo>
                    <a:pt x="19130" y="2060779"/>
                    <a:pt x="12508" y="2058036"/>
                    <a:pt x="7626" y="2053154"/>
                  </a:cubicBezTo>
                  <a:cubicBezTo>
                    <a:pt x="2743" y="2048271"/>
                    <a:pt x="0" y="2041649"/>
                    <a:pt x="0" y="2034744"/>
                  </a:cubicBezTo>
                  <a:lnTo>
                    <a:pt x="0" y="26036"/>
                  </a:lnTo>
                  <a:cubicBezTo>
                    <a:pt x="0" y="19130"/>
                    <a:pt x="2743" y="12508"/>
                    <a:pt x="7626" y="7626"/>
                  </a:cubicBezTo>
                  <a:cubicBezTo>
                    <a:pt x="12508" y="2743"/>
                    <a:pt x="19130" y="0"/>
                    <a:pt x="2603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7">
              <a:extLst>
                <a:ext uri="{FF2B5EF4-FFF2-40B4-BE49-F238E27FC236}">
                  <a16:creationId xmlns:a16="http://schemas.microsoft.com/office/drawing/2014/main" id="{0BEF6035-8B9E-70B5-8EBC-276CB9DD57AE}"/>
                </a:ext>
              </a:extLst>
            </p:cNvPr>
            <p:cNvSpPr txBox="1"/>
            <p:nvPr/>
          </p:nvSpPr>
          <p:spPr>
            <a:xfrm>
              <a:off x="0" y="-47625"/>
              <a:ext cx="3192708" cy="210840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40" name="Freeform 22">
            <a:extLst>
              <a:ext uri="{FF2B5EF4-FFF2-40B4-BE49-F238E27FC236}">
                <a16:creationId xmlns:a16="http://schemas.microsoft.com/office/drawing/2014/main" id="{9BD10304-AA52-108E-C58B-22D9A10A93B7}"/>
              </a:ext>
            </a:extLst>
          </p:cNvPr>
          <p:cNvSpPr/>
          <p:nvPr/>
        </p:nvSpPr>
        <p:spPr>
          <a:xfrm>
            <a:off x="2439676" y="6398093"/>
            <a:ext cx="4452846" cy="2652492"/>
          </a:xfrm>
          <a:custGeom>
            <a:avLst/>
            <a:gdLst/>
            <a:ahLst/>
            <a:cxnLst/>
            <a:rect l="l" t="t" r="r" b="b"/>
            <a:pathLst>
              <a:path w="2966701" h="1881768">
                <a:moveTo>
                  <a:pt x="28019" y="0"/>
                </a:moveTo>
                <a:lnTo>
                  <a:pt x="2938681" y="0"/>
                </a:lnTo>
                <a:cubicBezTo>
                  <a:pt x="2946113" y="0"/>
                  <a:pt x="2953239" y="2952"/>
                  <a:pt x="2958494" y="8207"/>
                </a:cubicBezTo>
                <a:cubicBezTo>
                  <a:pt x="2963749" y="13461"/>
                  <a:pt x="2966701" y="20588"/>
                  <a:pt x="2966701" y="28019"/>
                </a:cubicBezTo>
                <a:lnTo>
                  <a:pt x="2966701" y="1853748"/>
                </a:lnTo>
                <a:cubicBezTo>
                  <a:pt x="2966701" y="1861180"/>
                  <a:pt x="2963749" y="1868306"/>
                  <a:pt x="2958494" y="1873561"/>
                </a:cubicBezTo>
                <a:cubicBezTo>
                  <a:pt x="2953239" y="1878816"/>
                  <a:pt x="2946113" y="1881768"/>
                  <a:pt x="2938681" y="1881768"/>
                </a:cubicBezTo>
                <a:lnTo>
                  <a:pt x="28019" y="1881768"/>
                </a:lnTo>
                <a:cubicBezTo>
                  <a:pt x="20588" y="1881768"/>
                  <a:pt x="13461" y="1878816"/>
                  <a:pt x="8207" y="1873561"/>
                </a:cubicBezTo>
                <a:cubicBezTo>
                  <a:pt x="2952" y="1868306"/>
                  <a:pt x="0" y="1861180"/>
                  <a:pt x="0" y="1853748"/>
                </a:cubicBezTo>
                <a:lnTo>
                  <a:pt x="0" y="28019"/>
                </a:lnTo>
                <a:cubicBezTo>
                  <a:pt x="0" y="20588"/>
                  <a:pt x="2952" y="13461"/>
                  <a:pt x="8207" y="8207"/>
                </a:cubicBezTo>
                <a:cubicBezTo>
                  <a:pt x="13461" y="2952"/>
                  <a:pt x="20588" y="0"/>
                  <a:pt x="28019" y="0"/>
                </a:cubicBezTo>
                <a:close/>
              </a:path>
            </a:pathLst>
          </a:custGeom>
          <a:solidFill>
            <a:srgbClr val="FFFFFF"/>
          </a:solidFill>
          <a:ln cap="rnd">
            <a:noFill/>
            <a:prstDash val="solid"/>
            <a:round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1" name="Group 21">
            <a:extLst>
              <a:ext uri="{FF2B5EF4-FFF2-40B4-BE49-F238E27FC236}">
                <a16:creationId xmlns:a16="http://schemas.microsoft.com/office/drawing/2014/main" id="{2A27CE81-9FF3-EB05-0126-C7A5113F6FED}"/>
              </a:ext>
            </a:extLst>
          </p:cNvPr>
          <p:cNvGrpSpPr/>
          <p:nvPr/>
        </p:nvGrpSpPr>
        <p:grpSpPr>
          <a:xfrm>
            <a:off x="11007074" y="3218577"/>
            <a:ext cx="4452844" cy="2652491"/>
            <a:chOff x="0" y="0"/>
            <a:chExt cx="2966700" cy="1881767"/>
          </a:xfrm>
        </p:grpSpPr>
        <p:sp>
          <p:nvSpPr>
            <p:cNvPr id="42" name="Freeform 22">
              <a:extLst>
                <a:ext uri="{FF2B5EF4-FFF2-40B4-BE49-F238E27FC236}">
                  <a16:creationId xmlns:a16="http://schemas.microsoft.com/office/drawing/2014/main" id="{E82269AF-F5F3-95D4-D498-7CB8CA0DD681}"/>
                </a:ext>
              </a:extLst>
            </p:cNvPr>
            <p:cNvSpPr/>
            <p:nvPr/>
          </p:nvSpPr>
          <p:spPr>
            <a:xfrm>
              <a:off x="0" y="0"/>
              <a:ext cx="2966701" cy="1881768"/>
            </a:xfrm>
            <a:custGeom>
              <a:avLst/>
              <a:gdLst/>
              <a:ahLst/>
              <a:cxnLst/>
              <a:rect l="l" t="t" r="r" b="b"/>
              <a:pathLst>
                <a:path w="2966701" h="1881768">
                  <a:moveTo>
                    <a:pt x="28019" y="0"/>
                  </a:moveTo>
                  <a:lnTo>
                    <a:pt x="2938681" y="0"/>
                  </a:lnTo>
                  <a:cubicBezTo>
                    <a:pt x="2946113" y="0"/>
                    <a:pt x="2953239" y="2952"/>
                    <a:pt x="2958494" y="8207"/>
                  </a:cubicBezTo>
                  <a:cubicBezTo>
                    <a:pt x="2963749" y="13461"/>
                    <a:pt x="2966701" y="20588"/>
                    <a:pt x="2966701" y="28019"/>
                  </a:cubicBezTo>
                  <a:lnTo>
                    <a:pt x="2966701" y="1853748"/>
                  </a:lnTo>
                  <a:cubicBezTo>
                    <a:pt x="2966701" y="1861180"/>
                    <a:pt x="2963749" y="1868306"/>
                    <a:pt x="2958494" y="1873561"/>
                  </a:cubicBezTo>
                  <a:cubicBezTo>
                    <a:pt x="2953239" y="1878816"/>
                    <a:pt x="2946113" y="1881768"/>
                    <a:pt x="2938681" y="1881768"/>
                  </a:cubicBezTo>
                  <a:lnTo>
                    <a:pt x="28019" y="1881768"/>
                  </a:lnTo>
                  <a:cubicBezTo>
                    <a:pt x="20588" y="1881768"/>
                    <a:pt x="13461" y="1878816"/>
                    <a:pt x="8207" y="1873561"/>
                  </a:cubicBezTo>
                  <a:cubicBezTo>
                    <a:pt x="2952" y="1868306"/>
                    <a:pt x="0" y="1861180"/>
                    <a:pt x="0" y="1853748"/>
                  </a:cubicBezTo>
                  <a:lnTo>
                    <a:pt x="0" y="28019"/>
                  </a:lnTo>
                  <a:cubicBezTo>
                    <a:pt x="0" y="20588"/>
                    <a:pt x="2952" y="13461"/>
                    <a:pt x="8207" y="8207"/>
                  </a:cubicBezTo>
                  <a:cubicBezTo>
                    <a:pt x="13461" y="2952"/>
                    <a:pt x="20588" y="0"/>
                    <a:pt x="2801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3" name="TextBox 23">
              <a:extLst>
                <a:ext uri="{FF2B5EF4-FFF2-40B4-BE49-F238E27FC236}">
                  <a16:creationId xmlns:a16="http://schemas.microsoft.com/office/drawing/2014/main" id="{AC5D24C7-48BC-8CB9-3A15-136B9498BCC3}"/>
                </a:ext>
              </a:extLst>
            </p:cNvPr>
            <p:cNvSpPr txBox="1"/>
            <p:nvPr/>
          </p:nvSpPr>
          <p:spPr>
            <a:xfrm>
              <a:off x="0" y="-47625"/>
              <a:ext cx="2966700" cy="19293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44" name="Freeform 6">
            <a:extLst>
              <a:ext uri="{FF2B5EF4-FFF2-40B4-BE49-F238E27FC236}">
                <a16:creationId xmlns:a16="http://schemas.microsoft.com/office/drawing/2014/main" id="{299EAC9D-7D54-D6EC-FCC5-B511F90F2FD0}"/>
              </a:ext>
            </a:extLst>
          </p:cNvPr>
          <p:cNvSpPr/>
          <p:nvPr/>
        </p:nvSpPr>
        <p:spPr>
          <a:xfrm>
            <a:off x="10728309" y="6197977"/>
            <a:ext cx="5055605" cy="2844226"/>
          </a:xfrm>
          <a:custGeom>
            <a:avLst/>
            <a:gdLst/>
            <a:ahLst/>
            <a:cxnLst/>
            <a:rect l="l" t="t" r="r" b="b"/>
            <a:pathLst>
              <a:path w="3192708" h="2060779">
                <a:moveTo>
                  <a:pt x="26036" y="0"/>
                </a:moveTo>
                <a:lnTo>
                  <a:pt x="3166673" y="0"/>
                </a:lnTo>
                <a:cubicBezTo>
                  <a:pt x="3173578" y="0"/>
                  <a:pt x="3180200" y="2743"/>
                  <a:pt x="3185083" y="7626"/>
                </a:cubicBezTo>
                <a:cubicBezTo>
                  <a:pt x="3189965" y="12508"/>
                  <a:pt x="3192708" y="19130"/>
                  <a:pt x="3192708" y="26036"/>
                </a:cubicBezTo>
                <a:lnTo>
                  <a:pt x="3192708" y="2034744"/>
                </a:lnTo>
                <a:cubicBezTo>
                  <a:pt x="3192708" y="2041649"/>
                  <a:pt x="3189965" y="2048271"/>
                  <a:pt x="3185083" y="2053154"/>
                </a:cubicBezTo>
                <a:cubicBezTo>
                  <a:pt x="3180200" y="2058036"/>
                  <a:pt x="3173578" y="2060779"/>
                  <a:pt x="3166673" y="2060779"/>
                </a:cubicBezTo>
                <a:lnTo>
                  <a:pt x="26036" y="2060779"/>
                </a:lnTo>
                <a:cubicBezTo>
                  <a:pt x="19130" y="2060779"/>
                  <a:pt x="12508" y="2058036"/>
                  <a:pt x="7626" y="2053154"/>
                </a:cubicBezTo>
                <a:cubicBezTo>
                  <a:pt x="2743" y="2048271"/>
                  <a:pt x="0" y="2041649"/>
                  <a:pt x="0" y="2034744"/>
                </a:cubicBezTo>
                <a:lnTo>
                  <a:pt x="0" y="26036"/>
                </a:lnTo>
                <a:cubicBezTo>
                  <a:pt x="0" y="19130"/>
                  <a:pt x="2743" y="12508"/>
                  <a:pt x="7626" y="7626"/>
                </a:cubicBezTo>
                <a:cubicBezTo>
                  <a:pt x="12508" y="2743"/>
                  <a:pt x="19130" y="0"/>
                  <a:pt x="26036" y="0"/>
                </a:cubicBezTo>
                <a:close/>
              </a:path>
            </a:pathLst>
          </a:custGeom>
          <a:gradFill rotWithShape="1">
            <a:gsLst>
              <a:gs pos="0">
                <a:srgbClr val="000000">
                  <a:alpha val="100000"/>
                </a:srgbClr>
              </a:gs>
              <a:gs pos="100000">
                <a:srgbClr val="3533CD">
                  <a:alpha val="100000"/>
                </a:srgbClr>
              </a:gs>
            </a:gsLst>
            <a:lin ang="0"/>
          </a:grad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grpSp>
        <p:nvGrpSpPr>
          <p:cNvPr id="45" name="Group 21">
            <a:extLst>
              <a:ext uri="{FF2B5EF4-FFF2-40B4-BE49-F238E27FC236}">
                <a16:creationId xmlns:a16="http://schemas.microsoft.com/office/drawing/2014/main" id="{58166B84-17F6-AAAC-7865-73710E99FB15}"/>
              </a:ext>
            </a:extLst>
          </p:cNvPr>
          <p:cNvGrpSpPr/>
          <p:nvPr/>
        </p:nvGrpSpPr>
        <p:grpSpPr>
          <a:xfrm>
            <a:off x="2439676" y="3239446"/>
            <a:ext cx="4452844" cy="2652491"/>
            <a:chOff x="0" y="0"/>
            <a:chExt cx="2966700" cy="1881767"/>
          </a:xfrm>
        </p:grpSpPr>
        <p:sp>
          <p:nvSpPr>
            <p:cNvPr id="46" name="Freeform 22">
              <a:extLst>
                <a:ext uri="{FF2B5EF4-FFF2-40B4-BE49-F238E27FC236}">
                  <a16:creationId xmlns:a16="http://schemas.microsoft.com/office/drawing/2014/main" id="{146D26F7-B3C3-B012-3079-886EA9FFB75B}"/>
                </a:ext>
              </a:extLst>
            </p:cNvPr>
            <p:cNvSpPr/>
            <p:nvPr/>
          </p:nvSpPr>
          <p:spPr>
            <a:xfrm>
              <a:off x="0" y="0"/>
              <a:ext cx="2966701" cy="1881768"/>
            </a:xfrm>
            <a:custGeom>
              <a:avLst/>
              <a:gdLst/>
              <a:ahLst/>
              <a:cxnLst/>
              <a:rect l="l" t="t" r="r" b="b"/>
              <a:pathLst>
                <a:path w="2966701" h="1881768">
                  <a:moveTo>
                    <a:pt x="28019" y="0"/>
                  </a:moveTo>
                  <a:lnTo>
                    <a:pt x="2938681" y="0"/>
                  </a:lnTo>
                  <a:cubicBezTo>
                    <a:pt x="2946113" y="0"/>
                    <a:pt x="2953239" y="2952"/>
                    <a:pt x="2958494" y="8207"/>
                  </a:cubicBezTo>
                  <a:cubicBezTo>
                    <a:pt x="2963749" y="13461"/>
                    <a:pt x="2966701" y="20588"/>
                    <a:pt x="2966701" y="28019"/>
                  </a:cubicBezTo>
                  <a:lnTo>
                    <a:pt x="2966701" y="1853748"/>
                  </a:lnTo>
                  <a:cubicBezTo>
                    <a:pt x="2966701" y="1861180"/>
                    <a:pt x="2963749" y="1868306"/>
                    <a:pt x="2958494" y="1873561"/>
                  </a:cubicBezTo>
                  <a:cubicBezTo>
                    <a:pt x="2953239" y="1878816"/>
                    <a:pt x="2946113" y="1881768"/>
                    <a:pt x="2938681" y="1881768"/>
                  </a:cubicBezTo>
                  <a:lnTo>
                    <a:pt x="28019" y="1881768"/>
                  </a:lnTo>
                  <a:cubicBezTo>
                    <a:pt x="20588" y="1881768"/>
                    <a:pt x="13461" y="1878816"/>
                    <a:pt x="8207" y="1873561"/>
                  </a:cubicBezTo>
                  <a:cubicBezTo>
                    <a:pt x="2952" y="1868306"/>
                    <a:pt x="0" y="1861180"/>
                    <a:pt x="0" y="1853748"/>
                  </a:cubicBezTo>
                  <a:lnTo>
                    <a:pt x="0" y="28019"/>
                  </a:lnTo>
                  <a:cubicBezTo>
                    <a:pt x="0" y="20588"/>
                    <a:pt x="2952" y="13461"/>
                    <a:pt x="8207" y="8207"/>
                  </a:cubicBezTo>
                  <a:cubicBezTo>
                    <a:pt x="13461" y="2952"/>
                    <a:pt x="20588" y="0"/>
                    <a:pt x="2801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" name="TextBox 23">
              <a:extLst>
                <a:ext uri="{FF2B5EF4-FFF2-40B4-BE49-F238E27FC236}">
                  <a16:creationId xmlns:a16="http://schemas.microsoft.com/office/drawing/2014/main" id="{98A7F956-609F-E2F8-C298-C1DF3EDB7C14}"/>
                </a:ext>
              </a:extLst>
            </p:cNvPr>
            <p:cNvSpPr txBox="1"/>
            <p:nvPr/>
          </p:nvSpPr>
          <p:spPr>
            <a:xfrm>
              <a:off x="0" y="-47625"/>
              <a:ext cx="2966700" cy="19293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48" name="Group 21">
            <a:extLst>
              <a:ext uri="{FF2B5EF4-FFF2-40B4-BE49-F238E27FC236}">
                <a16:creationId xmlns:a16="http://schemas.microsoft.com/office/drawing/2014/main" id="{8859A51A-09F7-3C27-3C72-B0CB954903A5}"/>
              </a:ext>
            </a:extLst>
          </p:cNvPr>
          <p:cNvGrpSpPr/>
          <p:nvPr/>
        </p:nvGrpSpPr>
        <p:grpSpPr>
          <a:xfrm>
            <a:off x="11053248" y="6298271"/>
            <a:ext cx="4452844" cy="2652491"/>
            <a:chOff x="0" y="0"/>
            <a:chExt cx="2966700" cy="1881767"/>
          </a:xfrm>
        </p:grpSpPr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BBCD073E-6AC4-DA64-6751-41BD3BD64DB6}"/>
                </a:ext>
              </a:extLst>
            </p:cNvPr>
            <p:cNvSpPr/>
            <p:nvPr/>
          </p:nvSpPr>
          <p:spPr>
            <a:xfrm>
              <a:off x="0" y="0"/>
              <a:ext cx="2966701" cy="1881768"/>
            </a:xfrm>
            <a:custGeom>
              <a:avLst/>
              <a:gdLst/>
              <a:ahLst/>
              <a:cxnLst/>
              <a:rect l="l" t="t" r="r" b="b"/>
              <a:pathLst>
                <a:path w="2966701" h="1881768">
                  <a:moveTo>
                    <a:pt x="28019" y="0"/>
                  </a:moveTo>
                  <a:lnTo>
                    <a:pt x="2938681" y="0"/>
                  </a:lnTo>
                  <a:cubicBezTo>
                    <a:pt x="2946113" y="0"/>
                    <a:pt x="2953239" y="2952"/>
                    <a:pt x="2958494" y="8207"/>
                  </a:cubicBezTo>
                  <a:cubicBezTo>
                    <a:pt x="2963749" y="13461"/>
                    <a:pt x="2966701" y="20588"/>
                    <a:pt x="2966701" y="28019"/>
                  </a:cubicBezTo>
                  <a:lnTo>
                    <a:pt x="2966701" y="1853748"/>
                  </a:lnTo>
                  <a:cubicBezTo>
                    <a:pt x="2966701" y="1861180"/>
                    <a:pt x="2963749" y="1868306"/>
                    <a:pt x="2958494" y="1873561"/>
                  </a:cubicBezTo>
                  <a:cubicBezTo>
                    <a:pt x="2953239" y="1878816"/>
                    <a:pt x="2946113" y="1881768"/>
                    <a:pt x="2938681" y="1881768"/>
                  </a:cubicBezTo>
                  <a:lnTo>
                    <a:pt x="28019" y="1881768"/>
                  </a:lnTo>
                  <a:cubicBezTo>
                    <a:pt x="20588" y="1881768"/>
                    <a:pt x="13461" y="1878816"/>
                    <a:pt x="8207" y="1873561"/>
                  </a:cubicBezTo>
                  <a:cubicBezTo>
                    <a:pt x="2952" y="1868306"/>
                    <a:pt x="0" y="1861180"/>
                    <a:pt x="0" y="1853748"/>
                  </a:cubicBezTo>
                  <a:lnTo>
                    <a:pt x="0" y="28019"/>
                  </a:lnTo>
                  <a:cubicBezTo>
                    <a:pt x="0" y="20588"/>
                    <a:pt x="2952" y="13461"/>
                    <a:pt x="8207" y="8207"/>
                  </a:cubicBezTo>
                  <a:cubicBezTo>
                    <a:pt x="13461" y="2952"/>
                    <a:pt x="20588" y="0"/>
                    <a:pt x="2801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" name="TextBox 23">
              <a:extLst>
                <a:ext uri="{FF2B5EF4-FFF2-40B4-BE49-F238E27FC236}">
                  <a16:creationId xmlns:a16="http://schemas.microsoft.com/office/drawing/2014/main" id="{EF84CFAE-CBFD-9C4F-DFA7-7E87299973CE}"/>
                </a:ext>
              </a:extLst>
            </p:cNvPr>
            <p:cNvSpPr txBox="1"/>
            <p:nvPr/>
          </p:nvSpPr>
          <p:spPr>
            <a:xfrm>
              <a:off x="0" y="-47625"/>
              <a:ext cx="2966700" cy="19293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60" name="Group 11">
            <a:extLst>
              <a:ext uri="{FF2B5EF4-FFF2-40B4-BE49-F238E27FC236}">
                <a16:creationId xmlns:a16="http://schemas.microsoft.com/office/drawing/2014/main" id="{B1E93EBB-1863-1939-B4D7-B93243BD97A0}"/>
              </a:ext>
            </a:extLst>
          </p:cNvPr>
          <p:cNvGrpSpPr/>
          <p:nvPr/>
        </p:nvGrpSpPr>
        <p:grpSpPr>
          <a:xfrm>
            <a:off x="6438502" y="6948450"/>
            <a:ext cx="1557917" cy="1511778"/>
            <a:chOff x="0" y="0"/>
            <a:chExt cx="812800" cy="812800"/>
          </a:xfrm>
        </p:grpSpPr>
        <p:sp>
          <p:nvSpPr>
            <p:cNvPr id="61" name="Freeform 12">
              <a:extLst>
                <a:ext uri="{FF2B5EF4-FFF2-40B4-BE49-F238E27FC236}">
                  <a16:creationId xmlns:a16="http://schemas.microsoft.com/office/drawing/2014/main" id="{2755489B-BB4C-CE3C-7AD4-03A2314A02C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TextBox 13">
              <a:extLst>
                <a:ext uri="{FF2B5EF4-FFF2-40B4-BE49-F238E27FC236}">
                  <a16:creationId xmlns:a16="http://schemas.microsoft.com/office/drawing/2014/main" id="{A38552C4-91A5-374D-E843-6E759DFE4E76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63" name="Freeform 12">
            <a:extLst>
              <a:ext uri="{FF2B5EF4-FFF2-40B4-BE49-F238E27FC236}">
                <a16:creationId xmlns:a16="http://schemas.microsoft.com/office/drawing/2014/main" id="{EDBE993C-3718-A341-95CA-3BD48BDE2320}"/>
              </a:ext>
            </a:extLst>
          </p:cNvPr>
          <p:cNvSpPr/>
          <p:nvPr/>
        </p:nvSpPr>
        <p:spPr>
          <a:xfrm>
            <a:off x="6460947" y="3853744"/>
            <a:ext cx="1557917" cy="1511778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gradFill rotWithShape="1">
            <a:gsLst>
              <a:gs pos="0">
                <a:srgbClr val="000000">
                  <a:alpha val="100000"/>
                </a:srgbClr>
              </a:gs>
              <a:gs pos="100000">
                <a:srgbClr val="3533CD">
                  <a:alpha val="100000"/>
                </a:srgbClr>
              </a:gs>
            </a:gsLst>
            <a:lin ang="0"/>
          </a:grad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64" name="Group 11">
            <a:extLst>
              <a:ext uri="{FF2B5EF4-FFF2-40B4-BE49-F238E27FC236}">
                <a16:creationId xmlns:a16="http://schemas.microsoft.com/office/drawing/2014/main" id="{6D8A180A-062C-BA4F-60E3-E384AE1621D3}"/>
              </a:ext>
            </a:extLst>
          </p:cNvPr>
          <p:cNvGrpSpPr/>
          <p:nvPr/>
        </p:nvGrpSpPr>
        <p:grpSpPr>
          <a:xfrm>
            <a:off x="9954793" y="3850918"/>
            <a:ext cx="1557917" cy="1511778"/>
            <a:chOff x="0" y="0"/>
            <a:chExt cx="812800" cy="812800"/>
          </a:xfrm>
        </p:grpSpPr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E84BAEE7-4AA5-DA3B-AC35-0D373B886EC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Box 13">
              <a:extLst>
                <a:ext uri="{FF2B5EF4-FFF2-40B4-BE49-F238E27FC236}">
                  <a16:creationId xmlns:a16="http://schemas.microsoft.com/office/drawing/2014/main" id="{8467C5CD-10E4-CFE8-3E32-6BC5237292EA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67" name="Group 11">
            <a:extLst>
              <a:ext uri="{FF2B5EF4-FFF2-40B4-BE49-F238E27FC236}">
                <a16:creationId xmlns:a16="http://schemas.microsoft.com/office/drawing/2014/main" id="{2FC946FB-CE45-EFCC-9F55-E9E4805A3411}"/>
              </a:ext>
            </a:extLst>
          </p:cNvPr>
          <p:cNvGrpSpPr/>
          <p:nvPr/>
        </p:nvGrpSpPr>
        <p:grpSpPr>
          <a:xfrm>
            <a:off x="9942337" y="6917225"/>
            <a:ext cx="1557917" cy="1511778"/>
            <a:chOff x="0" y="0"/>
            <a:chExt cx="812800" cy="812800"/>
          </a:xfrm>
        </p:grpSpPr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5CE1F6A9-BFF2-FBE8-124B-27441BEFD37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TextBox 13">
              <a:extLst>
                <a:ext uri="{FF2B5EF4-FFF2-40B4-BE49-F238E27FC236}">
                  <a16:creationId xmlns:a16="http://schemas.microsoft.com/office/drawing/2014/main" id="{195F7F4C-1B42-78DC-059E-21E23A3367C6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BF328BBC-FFD2-3D24-B8EB-752CDA7F69B2}"/>
              </a:ext>
            </a:extLst>
          </p:cNvPr>
          <p:cNvSpPr txBox="1"/>
          <p:nvPr/>
        </p:nvSpPr>
        <p:spPr>
          <a:xfrm>
            <a:off x="2743200" y="3850918"/>
            <a:ext cx="35393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entury Gothic" panose="020B0502020202020204" pitchFamily="34" charset="0"/>
              </a:rPr>
              <a:t>TEXTUAL ANALYSIS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871CE55-4316-6A5A-8637-167423BC16A3}"/>
              </a:ext>
            </a:extLst>
          </p:cNvPr>
          <p:cNvSpPr txBox="1"/>
          <p:nvPr/>
        </p:nvSpPr>
        <p:spPr>
          <a:xfrm>
            <a:off x="11534309" y="3562630"/>
            <a:ext cx="35393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Aptos" panose="020B0004020202020204" pitchFamily="34" charset="0"/>
              </a:rPr>
              <a:t>Visual Content Inspection</a:t>
            </a:r>
            <a:endParaRPr lang="en-US" sz="16600" dirty="0">
              <a:latin typeface="Century Gothic" panose="020B0502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758BBE8-FD71-4FF0-80DC-22CA72F859E8}"/>
              </a:ext>
            </a:extLst>
          </p:cNvPr>
          <p:cNvSpPr txBox="1"/>
          <p:nvPr/>
        </p:nvSpPr>
        <p:spPr>
          <a:xfrm>
            <a:off x="2882696" y="6734843"/>
            <a:ext cx="35393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Aptos" panose="020B0004020202020204" pitchFamily="34" charset="0"/>
              </a:rPr>
              <a:t>Multimodal Fusion</a:t>
            </a:r>
            <a:endParaRPr lang="en-US" sz="49600" dirty="0">
              <a:latin typeface="Century Gothic" panose="020B050202020202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A9F731D-6523-E009-030F-D3A37533A043}"/>
              </a:ext>
            </a:extLst>
          </p:cNvPr>
          <p:cNvSpPr txBox="1"/>
          <p:nvPr/>
        </p:nvSpPr>
        <p:spPr>
          <a:xfrm>
            <a:off x="11694924" y="5216276"/>
            <a:ext cx="3054499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Aptos" panose="020B0004020202020204" pitchFamily="34" charset="0"/>
              </a:rPr>
              <a:t>Deepfake</a:t>
            </a:r>
            <a:r>
              <a:rPr lang="en-US" sz="166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Aptos" panose="020B0004020202020204" pitchFamily="34" charset="0"/>
              </a:rPr>
              <a:t> </a:t>
            </a:r>
            <a:r>
              <a:rPr lang="en-US" sz="40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Aptos" panose="020B0004020202020204" pitchFamily="34" charset="0"/>
              </a:rPr>
              <a:t>Detection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-6607138" y="1239772"/>
            <a:ext cx="18116952" cy="12867951"/>
          </a:xfrm>
          <a:custGeom>
            <a:avLst/>
            <a:gdLst/>
            <a:ahLst/>
            <a:cxnLst/>
            <a:rect l="l" t="t" r="r" b="b"/>
            <a:pathLst>
              <a:path w="18116952" h="12867951">
                <a:moveTo>
                  <a:pt x="0" y="0"/>
                </a:moveTo>
                <a:lnTo>
                  <a:pt x="18116951" y="0"/>
                </a:lnTo>
                <a:lnTo>
                  <a:pt x="18116951" y="12867951"/>
                </a:lnTo>
                <a:lnTo>
                  <a:pt x="0" y="128679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794184" y="612739"/>
            <a:ext cx="4663853" cy="1946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71"/>
              </a:lnSpc>
            </a:pPr>
            <a:r>
              <a:rPr lang="en-US" sz="9600" dirty="0">
                <a:solidFill>
                  <a:srgbClr val="FFFFFF"/>
                </a:solidFill>
                <a:latin typeface="Century Gothic" panose="020B0502020202020204" pitchFamily="34" charset="0"/>
              </a:rPr>
              <a:t>RESULTS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4184" y="2184717"/>
            <a:ext cx="5716963" cy="1920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48"/>
              </a:lnSpc>
            </a:pPr>
            <a:r>
              <a:rPr lang="en-US" sz="4000" dirty="0">
                <a:solidFill>
                  <a:srgbClr val="FFFFFF"/>
                </a:solidFill>
                <a:latin typeface="Century Gothic" panose="020B0502020202020204" pitchFamily="34" charset="0"/>
              </a:rPr>
              <a:t>for textual  detection</a:t>
            </a:r>
          </a:p>
          <a:p>
            <a:pPr algn="l">
              <a:lnSpc>
                <a:spcPts val="8048"/>
              </a:lnSpc>
            </a:pPr>
            <a:r>
              <a:rPr lang="en-US" sz="4000" dirty="0">
                <a:solidFill>
                  <a:srgbClr val="FFFFFF"/>
                </a:solidFill>
                <a:latin typeface="Century Gothic" panose="020B0502020202020204" pitchFamily="34" charset="0"/>
              </a:rPr>
              <a:t>(our current model)</a:t>
            </a:r>
          </a:p>
        </p:txBody>
      </p:sp>
      <p:pic>
        <p:nvPicPr>
          <p:cNvPr id="9" name="Picture 8" descr="A table with numbers and a few words&#10;&#10;Description automatically generated with medium confidence">
            <a:extLst>
              <a:ext uri="{FF2B5EF4-FFF2-40B4-BE49-F238E27FC236}">
                <a16:creationId xmlns:a16="http://schemas.microsoft.com/office/drawing/2014/main" id="{2EA524E2-C75C-4376-567E-D468FEC63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6657" y="6736036"/>
            <a:ext cx="12654684" cy="26705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12220B-7947-5107-1C7E-71A5139BA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1653" y="1798364"/>
            <a:ext cx="10618407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34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-6607138" y="1239772"/>
            <a:ext cx="18116952" cy="12867951"/>
          </a:xfrm>
          <a:custGeom>
            <a:avLst/>
            <a:gdLst/>
            <a:ahLst/>
            <a:cxnLst/>
            <a:rect l="l" t="t" r="r" b="b"/>
            <a:pathLst>
              <a:path w="18116952" h="12867951">
                <a:moveTo>
                  <a:pt x="0" y="0"/>
                </a:moveTo>
                <a:lnTo>
                  <a:pt x="18116951" y="0"/>
                </a:lnTo>
                <a:lnTo>
                  <a:pt x="18116951" y="12867951"/>
                </a:lnTo>
                <a:lnTo>
                  <a:pt x="0" y="128679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6582421" y="266491"/>
            <a:ext cx="4663853" cy="1946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71"/>
              </a:lnSpc>
            </a:pPr>
            <a:r>
              <a:rPr lang="en-US" sz="9600" dirty="0">
                <a:solidFill>
                  <a:srgbClr val="FFFFFF"/>
                </a:solidFill>
                <a:latin typeface="Century Gothic" panose="020B0502020202020204" pitchFamily="34" charset="0"/>
              </a:rPr>
              <a:t>RESULTS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85517" y="1963349"/>
            <a:ext cx="5716963" cy="1920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48"/>
              </a:lnSpc>
            </a:pPr>
            <a:r>
              <a:rPr lang="en-US" sz="4000" dirty="0">
                <a:solidFill>
                  <a:srgbClr val="FFFFFF"/>
                </a:solidFill>
                <a:latin typeface="Century Gothic" panose="020B0502020202020204" pitchFamily="34" charset="0"/>
              </a:rPr>
              <a:t>for textual  detection</a:t>
            </a:r>
          </a:p>
          <a:p>
            <a:pPr algn="l">
              <a:lnSpc>
                <a:spcPts val="8048"/>
              </a:lnSpc>
            </a:pPr>
            <a:r>
              <a:rPr lang="en-US" sz="4000" dirty="0">
                <a:solidFill>
                  <a:srgbClr val="FFFFFF"/>
                </a:solidFill>
                <a:latin typeface="Century Gothic" panose="020B0502020202020204" pitchFamily="34" charset="0"/>
              </a:rPr>
              <a:t>(our current model)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7AAA05-C868-955C-2A12-708AD5252E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504" y="4761667"/>
            <a:ext cx="2235836" cy="21871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DF6D75-DE08-BC06-C482-D1619EF1C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4928" y="4782163"/>
            <a:ext cx="2016682" cy="2184042"/>
          </a:xfrm>
          <a:prstGeom prst="rect">
            <a:avLst/>
          </a:prstGeom>
        </p:spPr>
      </p:pic>
      <p:pic>
        <p:nvPicPr>
          <p:cNvPr id="12" name="Picture 11" descr="A red squares in a square&#10;&#10;Description automatically generated">
            <a:extLst>
              <a:ext uri="{FF2B5EF4-FFF2-40B4-BE49-F238E27FC236}">
                <a16:creationId xmlns:a16="http://schemas.microsoft.com/office/drawing/2014/main" id="{6CBF31CB-46B1-A147-ED4E-853C4C2A19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81" y="7646813"/>
            <a:ext cx="1906549" cy="1672940"/>
          </a:xfrm>
          <a:prstGeom prst="rect">
            <a:avLst/>
          </a:prstGeom>
        </p:spPr>
      </p:pic>
      <p:pic>
        <p:nvPicPr>
          <p:cNvPr id="13" name="Picture 12" descr="A close-up of a pink square&#10;&#10;Description automatically generated">
            <a:extLst>
              <a:ext uri="{FF2B5EF4-FFF2-40B4-BE49-F238E27FC236}">
                <a16:creationId xmlns:a16="http://schemas.microsoft.com/office/drawing/2014/main" id="{680F34F6-AD53-0A1F-1612-EED48C4A71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147" y="8102283"/>
            <a:ext cx="1352550" cy="381000"/>
          </a:xfrm>
          <a:prstGeom prst="rect">
            <a:avLst/>
          </a:prstGeom>
        </p:spPr>
      </p:pic>
      <p:pic>
        <p:nvPicPr>
          <p:cNvPr id="14" name="Picture 13" descr="A red and white grid&#10;&#10;Description automatically generated with medium confidence">
            <a:extLst>
              <a:ext uri="{FF2B5EF4-FFF2-40B4-BE49-F238E27FC236}">
                <a16:creationId xmlns:a16="http://schemas.microsoft.com/office/drawing/2014/main" id="{4962EB1A-118E-1BB9-3119-3F08C0EC4C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7" r="10578"/>
          <a:stretch/>
        </p:blipFill>
        <p:spPr>
          <a:xfrm>
            <a:off x="5604715" y="7630591"/>
            <a:ext cx="1710486" cy="1655779"/>
          </a:xfrm>
          <a:prstGeom prst="rect">
            <a:avLst/>
          </a:prstGeom>
        </p:spPr>
      </p:pic>
      <p:pic>
        <p:nvPicPr>
          <p:cNvPr id="15" name="Picture 14" descr="A pixelated image of a person&#10;&#10;Description automatically generated">
            <a:extLst>
              <a:ext uri="{FF2B5EF4-FFF2-40B4-BE49-F238E27FC236}">
                <a16:creationId xmlns:a16="http://schemas.microsoft.com/office/drawing/2014/main" id="{891C8634-44B2-9266-4184-A490868083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92162" y="7606982"/>
            <a:ext cx="1710487" cy="1679387"/>
          </a:xfrm>
          <a:prstGeom prst="rect">
            <a:avLst/>
          </a:prstGeom>
        </p:spPr>
      </p:pic>
      <p:pic>
        <p:nvPicPr>
          <p:cNvPr id="16" name="Picture 15" descr="A close-up of a color&#10;&#10;Description automatically generated">
            <a:extLst>
              <a:ext uri="{FF2B5EF4-FFF2-40B4-BE49-F238E27FC236}">
                <a16:creationId xmlns:a16="http://schemas.microsoft.com/office/drawing/2014/main" id="{B859F33C-D384-3751-9D9B-C86D55F748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22294" y="8008525"/>
            <a:ext cx="1638300" cy="501650"/>
          </a:xfrm>
          <a:prstGeom prst="rect">
            <a:avLst/>
          </a:prstGeom>
        </p:spPr>
      </p:pic>
      <p:pic>
        <p:nvPicPr>
          <p:cNvPr id="17" name="Picture 16" descr="A blurry image of a grid&#10;&#10;Description automatically generated">
            <a:extLst>
              <a:ext uri="{FF2B5EF4-FFF2-40B4-BE49-F238E27FC236}">
                <a16:creationId xmlns:a16="http://schemas.microsoft.com/office/drawing/2014/main" id="{44247DE0-3DB4-9CA8-49F8-8D13E31BFB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92399" y="7592599"/>
            <a:ext cx="1710487" cy="1596455"/>
          </a:xfrm>
          <a:prstGeom prst="rect">
            <a:avLst/>
          </a:prstGeom>
        </p:spPr>
      </p:pic>
      <p:sp>
        <p:nvSpPr>
          <p:cNvPr id="18" name="TextBox 8">
            <a:extLst>
              <a:ext uri="{FF2B5EF4-FFF2-40B4-BE49-F238E27FC236}">
                <a16:creationId xmlns:a16="http://schemas.microsoft.com/office/drawing/2014/main" id="{DD5E1A37-F3F9-EFA5-052D-724501253301}"/>
              </a:ext>
            </a:extLst>
          </p:cNvPr>
          <p:cNvSpPr txBox="1"/>
          <p:nvPr/>
        </p:nvSpPr>
        <p:spPr>
          <a:xfrm>
            <a:off x="3195163" y="6542940"/>
            <a:ext cx="2853068" cy="820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48"/>
              </a:lnSpc>
            </a:pPr>
            <a:r>
              <a:rPr lang="en-US" dirty="0">
                <a:solidFill>
                  <a:srgbClr val="FFFFFF"/>
                </a:solidFill>
                <a:latin typeface="Century Gothic" panose="020B0502020202020204" pitchFamily="34" charset="0"/>
              </a:rPr>
              <a:t>(REAL IMAGE)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657E446C-6C8A-4ED0-C3FC-B1C3EFEB690D}"/>
              </a:ext>
            </a:extLst>
          </p:cNvPr>
          <p:cNvSpPr txBox="1"/>
          <p:nvPr/>
        </p:nvSpPr>
        <p:spPr>
          <a:xfrm>
            <a:off x="12955201" y="6623606"/>
            <a:ext cx="2853068" cy="820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48"/>
              </a:lnSpc>
            </a:pPr>
            <a:r>
              <a:rPr lang="en-US" dirty="0">
                <a:solidFill>
                  <a:srgbClr val="FFFFFF"/>
                </a:solidFill>
                <a:latin typeface="Century Gothic" panose="020B0502020202020204" pitchFamily="34" charset="0"/>
              </a:rPr>
              <a:t>(FAKE IMAGE)</a:t>
            </a:r>
          </a:p>
        </p:txBody>
      </p:sp>
    </p:spTree>
    <p:extLst>
      <p:ext uri="{BB962C8B-B14F-4D97-AF65-F5344CB8AC3E}">
        <p14:creationId xmlns:p14="http://schemas.microsoft.com/office/powerpoint/2010/main" val="1874371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407030" y="1028700"/>
            <a:ext cx="9388504" cy="4170217"/>
          </a:xfrm>
          <a:custGeom>
            <a:avLst/>
            <a:gdLst/>
            <a:ahLst/>
            <a:cxnLst/>
            <a:rect l="l" t="t" r="r" b="b"/>
            <a:pathLst>
              <a:path w="9388504" h="4170217">
                <a:moveTo>
                  <a:pt x="0" y="0"/>
                </a:moveTo>
                <a:lnTo>
                  <a:pt x="9388504" y="0"/>
                </a:lnTo>
                <a:lnTo>
                  <a:pt x="9388504" y="4170217"/>
                </a:lnTo>
                <a:lnTo>
                  <a:pt x="0" y="41702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16193" y="4718818"/>
            <a:ext cx="2851180" cy="3538197"/>
          </a:xfrm>
          <a:custGeom>
            <a:avLst/>
            <a:gdLst/>
            <a:ahLst/>
            <a:cxnLst/>
            <a:rect l="l" t="t" r="r" b="b"/>
            <a:pathLst>
              <a:path w="2776526" h="3467204">
                <a:moveTo>
                  <a:pt x="0" y="0"/>
                </a:moveTo>
                <a:lnTo>
                  <a:pt x="2776526" y="0"/>
                </a:lnTo>
                <a:lnTo>
                  <a:pt x="2776526" y="3467204"/>
                </a:lnTo>
                <a:lnTo>
                  <a:pt x="0" y="3467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407030" y="5652910"/>
            <a:ext cx="9388504" cy="4061074"/>
          </a:xfrm>
          <a:custGeom>
            <a:avLst/>
            <a:gdLst/>
            <a:ahLst/>
            <a:cxnLst/>
            <a:rect l="l" t="t" r="r" b="b"/>
            <a:pathLst>
              <a:path w="9388504" h="4061074">
                <a:moveTo>
                  <a:pt x="0" y="0"/>
                </a:moveTo>
                <a:lnTo>
                  <a:pt x="9388504" y="0"/>
                </a:lnTo>
                <a:lnTo>
                  <a:pt x="9388504" y="4061074"/>
                </a:lnTo>
                <a:lnTo>
                  <a:pt x="0" y="40610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051246" y="4718819"/>
            <a:ext cx="2771911" cy="3538197"/>
          </a:xfrm>
          <a:custGeom>
            <a:avLst/>
            <a:gdLst/>
            <a:ahLst/>
            <a:cxnLst/>
            <a:rect l="l" t="t" r="r" b="b"/>
            <a:pathLst>
              <a:path w="2771911" h="3538197">
                <a:moveTo>
                  <a:pt x="0" y="0"/>
                </a:moveTo>
                <a:lnTo>
                  <a:pt x="2771911" y="0"/>
                </a:lnTo>
                <a:lnTo>
                  <a:pt x="2771911" y="3538197"/>
                </a:lnTo>
                <a:lnTo>
                  <a:pt x="0" y="35381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4732" r="-6026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901B4FEC-FB6A-5327-BC54-B507C78D088F}"/>
              </a:ext>
            </a:extLst>
          </p:cNvPr>
          <p:cNvSpPr txBox="1"/>
          <p:nvPr/>
        </p:nvSpPr>
        <p:spPr>
          <a:xfrm>
            <a:off x="741647" y="990907"/>
            <a:ext cx="4663853" cy="1946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71"/>
              </a:lnSpc>
            </a:pPr>
            <a:r>
              <a:rPr lang="en-US" sz="9600" dirty="0">
                <a:solidFill>
                  <a:srgbClr val="FFFFFF"/>
                </a:solidFill>
                <a:latin typeface="Century Gothic" panose="020B0502020202020204" pitchFamily="34" charset="0"/>
              </a:rPr>
              <a:t>RESULTS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A7EF40E4-E054-F08B-FAE4-5AB53B81C79A}"/>
              </a:ext>
            </a:extLst>
          </p:cNvPr>
          <p:cNvSpPr txBox="1"/>
          <p:nvPr/>
        </p:nvSpPr>
        <p:spPr>
          <a:xfrm>
            <a:off x="652368" y="3009033"/>
            <a:ext cx="6848557" cy="82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4"/>
              </a:lnSpc>
            </a:pPr>
            <a:r>
              <a:rPr lang="en-US" sz="4000" dirty="0">
                <a:solidFill>
                  <a:srgbClr val="FFFFFF"/>
                </a:solidFill>
                <a:latin typeface="Century Gothic" panose="020B0502020202020204" pitchFamily="34" charset="0"/>
              </a:rPr>
              <a:t>for visual data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741647" y="990907"/>
            <a:ext cx="4663853" cy="1946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71"/>
              </a:lnSpc>
            </a:pPr>
            <a:r>
              <a:rPr lang="en-US" sz="9600" dirty="0">
                <a:solidFill>
                  <a:srgbClr val="FFFFFF"/>
                </a:solidFill>
                <a:latin typeface="Century Gothic" panose="020B0502020202020204" pitchFamily="34" charset="0"/>
              </a:rPr>
              <a:t>RESULTS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2368" y="3009033"/>
            <a:ext cx="6848557" cy="82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4"/>
              </a:lnSpc>
            </a:pPr>
            <a:r>
              <a:rPr lang="en-US" sz="4000" dirty="0">
                <a:solidFill>
                  <a:srgbClr val="FFFFFF"/>
                </a:solidFill>
                <a:latin typeface="Century Gothic" panose="020B0502020202020204" pitchFamily="34" charset="0"/>
              </a:rPr>
              <a:t>for auditory data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936EEC-B94B-8794-3166-3D6415F05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47" y="5600700"/>
            <a:ext cx="4587502" cy="2090903"/>
          </a:xfrm>
          <a:prstGeom prst="rect">
            <a:avLst/>
          </a:prstGeom>
        </p:spPr>
      </p:pic>
      <p:pic>
        <p:nvPicPr>
          <p:cNvPr id="9" name="Picture 8" descr="A blue sound wave graph&#10;&#10;Description automatically generated">
            <a:extLst>
              <a:ext uri="{FF2B5EF4-FFF2-40B4-BE49-F238E27FC236}">
                <a16:creationId xmlns:a16="http://schemas.microsoft.com/office/drawing/2014/main" id="{0CC68972-3222-80ED-8704-EB06241FC9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925" y="1247998"/>
            <a:ext cx="4168056" cy="2628915"/>
          </a:xfrm>
          <a:prstGeom prst="rect">
            <a:avLst/>
          </a:prstGeom>
        </p:spPr>
      </p:pic>
      <p:pic>
        <p:nvPicPr>
          <p:cNvPr id="11" name="Picture 10" descr="A blue sound wave graph&#10;&#10;Description automatically generated">
            <a:extLst>
              <a:ext uri="{FF2B5EF4-FFF2-40B4-BE49-F238E27FC236}">
                <a16:creationId xmlns:a16="http://schemas.microsoft.com/office/drawing/2014/main" id="{92197212-C903-C7FE-AD75-ACD463DA4D3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" r="6175"/>
          <a:stretch/>
        </p:blipFill>
        <p:spPr bwMode="auto">
          <a:xfrm>
            <a:off x="13149167" y="1247998"/>
            <a:ext cx="3960462" cy="262468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 descr="A graph of a spectrum&#10;&#10;Description automatically generated with medium confidence">
            <a:extLst>
              <a:ext uri="{FF2B5EF4-FFF2-40B4-BE49-F238E27FC236}">
                <a16:creationId xmlns:a16="http://schemas.microsoft.com/office/drawing/2014/main" id="{514BD097-6844-3254-A1E7-1DA30E6F03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49" y="4074628"/>
            <a:ext cx="4144231" cy="262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53C832-A0CF-2C0B-AA25-1DD76EB658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9167" y="4084319"/>
            <a:ext cx="3960462" cy="2560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A close-up of a colorful image&#10;&#10;Description automatically generated">
            <a:extLst>
              <a:ext uri="{FF2B5EF4-FFF2-40B4-BE49-F238E27FC236}">
                <a16:creationId xmlns:a16="http://schemas.microsoft.com/office/drawing/2014/main" id="{666FE80B-11A0-53D6-8D9C-5EFF3C47F3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49" y="6926568"/>
            <a:ext cx="4144231" cy="2711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A close-up of a spectrum&#10;&#10;Description automatically generated">
            <a:extLst>
              <a:ext uri="{FF2B5EF4-FFF2-40B4-BE49-F238E27FC236}">
                <a16:creationId xmlns:a16="http://schemas.microsoft.com/office/drawing/2014/main" id="{D3A7539F-76D6-F300-DAF9-EE130E8CC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9166" y="6926567"/>
            <a:ext cx="3960461" cy="25786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1166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78700" y="2497019"/>
            <a:ext cx="6084495" cy="1161585"/>
          </a:xfrm>
          <a:custGeom>
            <a:avLst/>
            <a:gdLst/>
            <a:ahLst/>
            <a:cxnLst/>
            <a:rect l="l" t="t" r="r" b="b"/>
            <a:pathLst>
              <a:path w="6084495" h="1161585">
                <a:moveTo>
                  <a:pt x="0" y="0"/>
                </a:moveTo>
                <a:lnTo>
                  <a:pt x="6084495" y="0"/>
                </a:lnTo>
                <a:lnTo>
                  <a:pt x="6084495" y="1161585"/>
                </a:lnTo>
                <a:lnTo>
                  <a:pt x="0" y="11615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559511" y="2358607"/>
            <a:ext cx="6084495" cy="1161585"/>
          </a:xfrm>
          <a:custGeom>
            <a:avLst/>
            <a:gdLst/>
            <a:ahLst/>
            <a:cxnLst/>
            <a:rect l="l" t="t" r="r" b="b"/>
            <a:pathLst>
              <a:path w="6084495" h="1161585">
                <a:moveTo>
                  <a:pt x="0" y="0"/>
                </a:moveTo>
                <a:lnTo>
                  <a:pt x="6084495" y="0"/>
                </a:lnTo>
                <a:lnTo>
                  <a:pt x="6084495" y="1161585"/>
                </a:lnTo>
                <a:lnTo>
                  <a:pt x="0" y="11615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8387754" y="7640022"/>
            <a:ext cx="34149427" cy="15111121"/>
          </a:xfrm>
          <a:custGeom>
            <a:avLst/>
            <a:gdLst/>
            <a:ahLst/>
            <a:cxnLst/>
            <a:rect l="l" t="t" r="r" b="b"/>
            <a:pathLst>
              <a:path w="34149427" h="15111121">
                <a:moveTo>
                  <a:pt x="0" y="0"/>
                </a:moveTo>
                <a:lnTo>
                  <a:pt x="34149427" y="0"/>
                </a:lnTo>
                <a:lnTo>
                  <a:pt x="34149427" y="15111121"/>
                </a:lnTo>
                <a:lnTo>
                  <a:pt x="0" y="151111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72732" y="2653845"/>
            <a:ext cx="4758765" cy="539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240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ea typeface="Aptos" panose="020B0004020202020204" pitchFamily="34" charset="0"/>
              </a:rPr>
              <a:t>Enhanced Multimodal Analysis</a:t>
            </a:r>
            <a:endParaRPr lang="en-US" sz="3600" spc="248" dirty="0">
              <a:solidFill>
                <a:srgbClr val="232E54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75035" y="3711557"/>
            <a:ext cx="6998575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  <a:ea typeface="Aptos" panose="020B0004020202020204" pitchFamily="34" charset="0"/>
              </a:rPr>
              <a:t>I</a:t>
            </a:r>
            <a:r>
              <a:rPr lang="en-US" sz="2000" b="1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Aptos" panose="020B0004020202020204" pitchFamily="34" charset="0"/>
              </a:rPr>
              <a:t>mproving the multimodal analysis by incorporating more sophisticated techniques for text and image analysis</a:t>
            </a:r>
            <a:endParaRPr lang="en-US" sz="2800" b="1" spc="2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307168" y="3614034"/>
            <a:ext cx="660213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b="1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Aptos" panose="020B0004020202020204" pitchFamily="34" charset="0"/>
              </a:rPr>
              <a:t> Develop a system capable of real-time fake tweet detection</a:t>
            </a:r>
            <a:endParaRPr lang="en-US" sz="2800" b="1" spc="2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570261" y="3346562"/>
            <a:ext cx="4758765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endParaRPr lang="en-US" sz="3500" spc="248" dirty="0">
              <a:solidFill>
                <a:srgbClr val="232E54"/>
              </a:solidFill>
              <a:latin typeface="Tek Tall Arabic Bold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448820" y="4833804"/>
            <a:ext cx="6456918" cy="1248329"/>
          </a:xfrm>
          <a:custGeom>
            <a:avLst/>
            <a:gdLst/>
            <a:ahLst/>
            <a:cxnLst/>
            <a:rect l="l" t="t" r="r" b="b"/>
            <a:pathLst>
              <a:path w="6084495" h="1161585">
                <a:moveTo>
                  <a:pt x="0" y="0"/>
                </a:moveTo>
                <a:lnTo>
                  <a:pt x="6084495" y="0"/>
                </a:lnTo>
                <a:lnTo>
                  <a:pt x="6084495" y="1161585"/>
                </a:lnTo>
                <a:lnTo>
                  <a:pt x="0" y="11615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905000" y="5014704"/>
            <a:ext cx="4450317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ea typeface="Aptos" panose="020B0004020202020204" pitchFamily="34" charset="0"/>
              </a:rPr>
              <a:t>Incorporating Deepfake Video Analysis</a:t>
            </a:r>
            <a:endParaRPr lang="en-US" sz="4000" spc="248" dirty="0">
              <a:solidFill>
                <a:srgbClr val="232E54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77830" y="6340532"/>
            <a:ext cx="699857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b="1" spc="20" dirty="0">
                <a:solidFill>
                  <a:srgbClr val="FFFFFF"/>
                </a:solidFill>
                <a:latin typeface="Century Gothic" panose="020B0502020202020204" pitchFamily="34" charset="0"/>
              </a:rPr>
              <a:t>Working more in depth on Deepfake detection for audio and video files.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969091" y="-48955"/>
            <a:ext cx="8349816" cy="192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71"/>
              </a:lnSpc>
            </a:pPr>
            <a:r>
              <a:rPr lang="en-US" sz="8800" dirty="0">
                <a:solidFill>
                  <a:srgbClr val="FFFFFF"/>
                </a:solidFill>
                <a:latin typeface="Century Gothic" panose="020B0502020202020204" pitchFamily="34" charset="0"/>
              </a:rPr>
              <a:t>FUTURE SCOPE</a:t>
            </a:r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0BA24AD8-16F5-DE11-375C-AC91CF7AA57B}"/>
              </a:ext>
            </a:extLst>
          </p:cNvPr>
          <p:cNvSpPr/>
          <p:nvPr/>
        </p:nvSpPr>
        <p:spPr>
          <a:xfrm>
            <a:off x="9725475" y="4787459"/>
            <a:ext cx="6456918" cy="1248330"/>
          </a:xfrm>
          <a:custGeom>
            <a:avLst/>
            <a:gdLst/>
            <a:ahLst/>
            <a:cxnLst/>
            <a:rect l="l" t="t" r="r" b="b"/>
            <a:pathLst>
              <a:path w="6084495" h="1161585">
                <a:moveTo>
                  <a:pt x="0" y="0"/>
                </a:moveTo>
                <a:lnTo>
                  <a:pt x="6084495" y="0"/>
                </a:lnTo>
                <a:lnTo>
                  <a:pt x="6084495" y="1161585"/>
                </a:lnTo>
                <a:lnTo>
                  <a:pt x="0" y="11615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4">
            <a:extLst>
              <a:ext uri="{FF2B5EF4-FFF2-40B4-BE49-F238E27FC236}">
                <a16:creationId xmlns:a16="http://schemas.microsoft.com/office/drawing/2014/main" id="{3F8301F3-D28D-DF31-B632-E34D3EEC513E}"/>
              </a:ext>
            </a:extLst>
          </p:cNvPr>
          <p:cNvSpPr/>
          <p:nvPr/>
        </p:nvSpPr>
        <p:spPr>
          <a:xfrm>
            <a:off x="6101751" y="7444822"/>
            <a:ext cx="6084495" cy="1161585"/>
          </a:xfrm>
          <a:custGeom>
            <a:avLst/>
            <a:gdLst/>
            <a:ahLst/>
            <a:cxnLst/>
            <a:rect l="l" t="t" r="r" b="b"/>
            <a:pathLst>
              <a:path w="6084495" h="1161585">
                <a:moveTo>
                  <a:pt x="0" y="0"/>
                </a:moveTo>
                <a:lnTo>
                  <a:pt x="6084495" y="0"/>
                </a:lnTo>
                <a:lnTo>
                  <a:pt x="6084495" y="1161585"/>
                </a:lnTo>
                <a:lnTo>
                  <a:pt x="0" y="11615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C5A2C848-4B89-EF39-89C2-1455AF29F4BA}"/>
              </a:ext>
            </a:extLst>
          </p:cNvPr>
          <p:cNvSpPr txBox="1"/>
          <p:nvPr/>
        </p:nvSpPr>
        <p:spPr>
          <a:xfrm>
            <a:off x="10151441" y="4971553"/>
            <a:ext cx="4450317" cy="539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1800" b="1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. </a:t>
            </a:r>
            <a:r>
              <a:rPr lang="en-US" sz="24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entury Gothic" panose="020B0502020202020204" pitchFamily="34" charset="0"/>
                <a:ea typeface="Aptos" panose="020B0004020202020204" pitchFamily="34" charset="0"/>
              </a:rPr>
              <a:t>Fine-Grained Analysis</a:t>
            </a:r>
            <a:endParaRPr lang="en-US" sz="4000" spc="248" dirty="0">
              <a:solidFill>
                <a:srgbClr val="232E54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041E151A-42FD-7EEF-CF8C-6EA8399EC303}"/>
              </a:ext>
            </a:extLst>
          </p:cNvPr>
          <p:cNvSpPr txBox="1"/>
          <p:nvPr/>
        </p:nvSpPr>
        <p:spPr>
          <a:xfrm>
            <a:off x="11567978" y="2565396"/>
            <a:ext cx="4450317" cy="539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24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entury Gothic" panose="020B0502020202020204" pitchFamily="34" charset="0"/>
                <a:ea typeface="Aptos" panose="020B0004020202020204" pitchFamily="34" charset="0"/>
              </a:rPr>
              <a:t>. Real-Time Detection</a:t>
            </a:r>
            <a:endParaRPr lang="en-US" sz="4800" spc="248" dirty="0">
              <a:solidFill>
                <a:srgbClr val="232E54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474C3A59-885A-48DA-EEC2-B09BAD3749CE}"/>
              </a:ext>
            </a:extLst>
          </p:cNvPr>
          <p:cNvSpPr txBox="1"/>
          <p:nvPr/>
        </p:nvSpPr>
        <p:spPr>
          <a:xfrm>
            <a:off x="6596387" y="7307222"/>
            <a:ext cx="4450317" cy="11679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240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ea typeface="Aptos" panose="020B0004020202020204" pitchFamily="34" charset="0"/>
              </a:rPr>
              <a:t>Integration with </a:t>
            </a:r>
          </a:p>
          <a:p>
            <a:pPr algn="ctr">
              <a:lnSpc>
                <a:spcPts val="4900"/>
              </a:lnSpc>
            </a:pPr>
            <a:r>
              <a:rPr lang="en-US" sz="2400" dirty="0">
                <a:solidFill>
                  <a:srgbClr val="0D0D0D"/>
                </a:solidFill>
                <a:effectLst/>
                <a:latin typeface="Century Gothic" panose="020B0502020202020204" pitchFamily="34" charset="0"/>
                <a:ea typeface="Aptos" panose="020B0004020202020204" pitchFamily="34" charset="0"/>
              </a:rPr>
              <a:t>Social Media Platform</a:t>
            </a:r>
            <a:endParaRPr lang="en-US" sz="4000" spc="248" dirty="0">
              <a:solidFill>
                <a:srgbClr val="232E54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B59DD2EF-C6BA-50D0-2DC1-FD4C44161A4E}"/>
              </a:ext>
            </a:extLst>
          </p:cNvPr>
          <p:cNvSpPr txBox="1"/>
          <p:nvPr/>
        </p:nvSpPr>
        <p:spPr>
          <a:xfrm>
            <a:off x="9553328" y="6340532"/>
            <a:ext cx="699857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b="1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Aptos" panose="020B0004020202020204" pitchFamily="34" charset="0"/>
              </a:rPr>
              <a:t>Going beyond binary classification of fake vs. genuine to perform fine-grained analysis, such as identifying the specific types of manipulation present in fake tweets</a:t>
            </a:r>
            <a:endParaRPr lang="en-US" sz="2400" b="1" spc="2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29CC5C98-87EF-2FB7-64D0-7F89611ADE75}"/>
              </a:ext>
            </a:extLst>
          </p:cNvPr>
          <p:cNvSpPr txBox="1"/>
          <p:nvPr/>
        </p:nvSpPr>
        <p:spPr>
          <a:xfrm>
            <a:off x="5791200" y="8898535"/>
            <a:ext cx="699857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b="1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Aptos" panose="020B0004020202020204" pitchFamily="34" charset="0"/>
              </a:rPr>
              <a:t> Partner with social media platforms to integrate the fake tweet detection system into their</a:t>
            </a:r>
          </a:p>
          <a:p>
            <a:pPr algn="ctr">
              <a:spcBef>
                <a:spcPct val="0"/>
              </a:spcBef>
            </a:pPr>
            <a:r>
              <a:rPr lang="en-US" sz="2000" b="1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Aptos" panose="020B0004020202020204" pitchFamily="34" charset="0"/>
              </a:rPr>
              <a:t> existing infrastructure</a:t>
            </a:r>
            <a:endParaRPr lang="en-US" sz="2400" b="1" spc="2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7315200" y="-114300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3086100" h="3086100">
                <a:moveTo>
                  <a:pt x="0" y="0"/>
                </a:moveTo>
                <a:lnTo>
                  <a:pt x="3086100" y="0"/>
                </a:lnTo>
                <a:lnTo>
                  <a:pt x="3086100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167902" y="1654039"/>
            <a:ext cx="6120098" cy="6978922"/>
          </a:xfrm>
          <a:custGeom>
            <a:avLst/>
            <a:gdLst/>
            <a:ahLst/>
            <a:cxnLst/>
            <a:rect l="l" t="t" r="r" b="b"/>
            <a:pathLst>
              <a:path w="6120098" h="6978922">
                <a:moveTo>
                  <a:pt x="0" y="0"/>
                </a:moveTo>
                <a:lnTo>
                  <a:pt x="6120098" y="0"/>
                </a:lnTo>
                <a:lnTo>
                  <a:pt x="6120098" y="6978922"/>
                </a:lnTo>
                <a:lnTo>
                  <a:pt x="0" y="69789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811" r="-78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78044" y="556969"/>
            <a:ext cx="11350875" cy="2470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249"/>
              </a:lnSpc>
            </a:pPr>
            <a:r>
              <a:rPr lang="en-US" sz="15178" dirty="0">
                <a:solidFill>
                  <a:srgbClr val="713295"/>
                </a:solidFill>
                <a:latin typeface="Century Gothic" panose="020B0502020202020204" pitchFamily="34" charset="0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99788" y="8905661"/>
            <a:ext cx="3993179" cy="58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8"/>
              </a:lnSpc>
            </a:pPr>
            <a:r>
              <a:rPr lang="en-US" sz="3463" spc="27">
                <a:solidFill>
                  <a:srgbClr val="FFFFFF"/>
                </a:solidFill>
                <a:latin typeface="TT Chocolates"/>
              </a:rPr>
              <a:t>Let’s begin!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1000" y="3467100"/>
            <a:ext cx="10688624" cy="4011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4"/>
              </a:lnSpc>
            </a:pPr>
            <a:endParaRPr dirty="0">
              <a:latin typeface="Century Gothic" panose="020B0502020202020204" pitchFamily="34" charset="0"/>
            </a:endParaRPr>
          </a:p>
          <a:p>
            <a:pPr marL="694658" lvl="1" indent="-347329" algn="l">
              <a:lnSpc>
                <a:spcPts val="4504"/>
              </a:lnSpc>
              <a:buFont typeface="Arial"/>
              <a:buChar char="•"/>
            </a:pPr>
            <a:r>
              <a:rPr lang="en-US" sz="3217" dirty="0">
                <a:solidFill>
                  <a:srgbClr val="713295"/>
                </a:solidFill>
                <a:latin typeface="Century Gothic" panose="020B0502020202020204" pitchFamily="34" charset="0"/>
              </a:rPr>
              <a:t>Project merges BERT text analysis with deepfake detection for accurate fake tweet identification. </a:t>
            </a:r>
          </a:p>
          <a:p>
            <a:pPr marL="694658" lvl="1" indent="-347329" algn="l">
              <a:lnSpc>
                <a:spcPts val="4504"/>
              </a:lnSpc>
              <a:buFont typeface="Arial"/>
              <a:buChar char="•"/>
            </a:pPr>
            <a:r>
              <a:rPr lang="en-US" sz="3217" dirty="0">
                <a:solidFill>
                  <a:srgbClr val="713295"/>
                </a:solidFill>
                <a:latin typeface="Century Gothic" panose="020B0502020202020204" pitchFamily="34" charset="0"/>
              </a:rPr>
              <a:t>Synergizing these technologies creates a comprehensive framework, empowering users and platforms against sophisticated online misinformation</a:t>
            </a:r>
            <a:r>
              <a:rPr lang="en-US" sz="3217" dirty="0">
                <a:solidFill>
                  <a:srgbClr val="713295"/>
                </a:solidFill>
                <a:latin typeface="TT Chocolates Bold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4251486" y="-11261555"/>
            <a:ext cx="19564260" cy="13895933"/>
          </a:xfrm>
          <a:custGeom>
            <a:avLst/>
            <a:gdLst/>
            <a:ahLst/>
            <a:cxnLst/>
            <a:rect l="l" t="t" r="r" b="b"/>
            <a:pathLst>
              <a:path w="19564260" h="13895933">
                <a:moveTo>
                  <a:pt x="0" y="0"/>
                </a:moveTo>
                <a:lnTo>
                  <a:pt x="19564260" y="0"/>
                </a:lnTo>
                <a:lnTo>
                  <a:pt x="19564260" y="13895933"/>
                </a:lnTo>
                <a:lnTo>
                  <a:pt x="0" y="138959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607588" flipH="1">
            <a:off x="16670443" y="3180906"/>
            <a:ext cx="5567645" cy="4835567"/>
          </a:xfrm>
          <a:custGeom>
            <a:avLst/>
            <a:gdLst/>
            <a:ahLst/>
            <a:cxnLst/>
            <a:rect l="l" t="t" r="r" b="b"/>
            <a:pathLst>
              <a:path w="5567645" h="4835567">
                <a:moveTo>
                  <a:pt x="5567645" y="0"/>
                </a:moveTo>
                <a:lnTo>
                  <a:pt x="0" y="0"/>
                </a:lnTo>
                <a:lnTo>
                  <a:pt x="0" y="4835567"/>
                </a:lnTo>
                <a:lnTo>
                  <a:pt x="5567645" y="4835567"/>
                </a:lnTo>
                <a:lnTo>
                  <a:pt x="5567645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2276500" y="3962070"/>
            <a:ext cx="1582907" cy="2379165"/>
            <a:chOff x="0" y="0"/>
            <a:chExt cx="2110542" cy="3172220"/>
          </a:xfrm>
        </p:grpSpPr>
        <p:sp>
          <p:nvSpPr>
            <p:cNvPr id="6" name="Freeform 6"/>
            <p:cNvSpPr/>
            <p:nvPr/>
          </p:nvSpPr>
          <p:spPr>
            <a:xfrm rot="-5400000">
              <a:off x="-171788" y="603696"/>
              <a:ext cx="2454119" cy="2110542"/>
            </a:xfrm>
            <a:custGeom>
              <a:avLst/>
              <a:gdLst/>
              <a:ahLst/>
              <a:cxnLst/>
              <a:rect l="l" t="t" r="r" b="b"/>
              <a:pathLst>
                <a:path w="2454119" h="2110542">
                  <a:moveTo>
                    <a:pt x="0" y="0"/>
                  </a:moveTo>
                  <a:lnTo>
                    <a:pt x="2454118" y="0"/>
                  </a:lnTo>
                  <a:lnTo>
                    <a:pt x="2454118" y="2110542"/>
                  </a:lnTo>
                  <a:lnTo>
                    <a:pt x="0" y="21105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04800"/>
              <a:ext cx="2043571" cy="3477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945"/>
                </a:lnSpc>
              </a:pPr>
              <a:r>
                <a:rPr lang="en-US" sz="15675">
                  <a:solidFill>
                    <a:srgbClr val="374F90"/>
                  </a:solidFill>
                  <a:latin typeface="Ara Hamah Alfidaa"/>
                </a:rPr>
                <a:t>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461154" y="3945327"/>
            <a:ext cx="1582907" cy="2379165"/>
            <a:chOff x="0" y="0"/>
            <a:chExt cx="2110542" cy="3172220"/>
          </a:xfrm>
        </p:grpSpPr>
        <p:sp>
          <p:nvSpPr>
            <p:cNvPr id="9" name="Freeform 9"/>
            <p:cNvSpPr/>
            <p:nvPr/>
          </p:nvSpPr>
          <p:spPr>
            <a:xfrm rot="-5400000">
              <a:off x="-171788" y="603696"/>
              <a:ext cx="2454119" cy="2110542"/>
            </a:xfrm>
            <a:custGeom>
              <a:avLst/>
              <a:gdLst/>
              <a:ahLst/>
              <a:cxnLst/>
              <a:rect l="l" t="t" r="r" b="b"/>
              <a:pathLst>
                <a:path w="2454119" h="2110542">
                  <a:moveTo>
                    <a:pt x="0" y="0"/>
                  </a:moveTo>
                  <a:lnTo>
                    <a:pt x="2454118" y="0"/>
                  </a:lnTo>
                  <a:lnTo>
                    <a:pt x="2454118" y="2110542"/>
                  </a:lnTo>
                  <a:lnTo>
                    <a:pt x="0" y="21105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04800"/>
              <a:ext cx="2043571" cy="3477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945"/>
                </a:lnSpc>
              </a:pPr>
              <a:r>
                <a:rPr lang="en-US" sz="15675">
                  <a:solidFill>
                    <a:srgbClr val="374F90"/>
                  </a:solidFill>
                  <a:latin typeface="Ara Hamah Alfidaa"/>
                </a:rPr>
                <a:t>2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105537" y="1741662"/>
            <a:ext cx="12076925" cy="1742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96"/>
              </a:lnSpc>
            </a:pPr>
            <a:r>
              <a:rPr lang="en-US" sz="13952">
                <a:solidFill>
                  <a:srgbClr val="FFFFFF"/>
                </a:solidFill>
                <a:latin typeface="Ara Hamah Alfidaa"/>
              </a:rPr>
              <a:t>motivation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61154" y="6284119"/>
            <a:ext cx="6312180" cy="2184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13"/>
              </a:lnSpc>
              <a:spcBef>
                <a:spcPct val="0"/>
              </a:spcBef>
            </a:pPr>
            <a:r>
              <a:rPr lang="en-US" sz="2509" spc="20">
                <a:solidFill>
                  <a:srgbClr val="FFFFFF"/>
                </a:solidFill>
                <a:latin typeface="TT Chocolates"/>
              </a:rPr>
              <a:t>A study revealed over 60% inability to distinguish real from deepfake videos, emphasizing the urgency for advanced detection methods addressing both textual and visual manipulation.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168949" y="4264810"/>
            <a:ext cx="4185794" cy="1883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2"/>
              </a:lnSpc>
            </a:pPr>
            <a:r>
              <a:rPr lang="en-US" sz="5359">
                <a:solidFill>
                  <a:srgbClr val="FFFFFF"/>
                </a:solidFill>
                <a:latin typeface="Ara Hamah Alfidaa"/>
              </a:rPr>
              <a:t>The Global Crisis of Fake News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76500" y="6284085"/>
            <a:ext cx="5154046" cy="2184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12"/>
              </a:lnSpc>
              <a:spcBef>
                <a:spcPct val="0"/>
              </a:spcBef>
            </a:pPr>
            <a:r>
              <a:rPr lang="en-US" sz="2508" spc="20" dirty="0">
                <a:solidFill>
                  <a:srgbClr val="FFFFFF"/>
                </a:solidFill>
                <a:latin typeface="TT Chocolates"/>
              </a:rPr>
              <a:t>The global surge in fake news, with over 70% of internet users encountering it, poses severe risks to public perception, electoral processes, and societal harmony.</a:t>
            </a:r>
          </a:p>
        </p:txBody>
      </p:sp>
      <p:sp>
        <p:nvSpPr>
          <p:cNvPr id="15" name="Freeform 15"/>
          <p:cNvSpPr/>
          <p:nvPr/>
        </p:nvSpPr>
        <p:spPr>
          <a:xfrm rot="-607588" flipH="1">
            <a:off x="-2078383" y="216595"/>
            <a:ext cx="5567645" cy="4835567"/>
          </a:xfrm>
          <a:custGeom>
            <a:avLst/>
            <a:gdLst/>
            <a:ahLst/>
            <a:cxnLst/>
            <a:rect l="l" t="t" r="r" b="b"/>
            <a:pathLst>
              <a:path w="5567645" h="4835567">
                <a:moveTo>
                  <a:pt x="5567645" y="0"/>
                </a:moveTo>
                <a:lnTo>
                  <a:pt x="0" y="0"/>
                </a:lnTo>
                <a:lnTo>
                  <a:pt x="0" y="4835567"/>
                </a:lnTo>
                <a:lnTo>
                  <a:pt x="5567645" y="4835567"/>
                </a:lnTo>
                <a:lnTo>
                  <a:pt x="5567645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1348861" y="4257592"/>
            <a:ext cx="4608859" cy="175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1"/>
              </a:lnSpc>
            </a:pPr>
            <a:r>
              <a:rPr lang="en-US" sz="5000">
                <a:solidFill>
                  <a:srgbClr val="FFFFFF"/>
                </a:solidFill>
                <a:latin typeface="Ara Hamah Alfidaa"/>
              </a:rPr>
              <a:t>Advanced Detection Techniques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-3736863" y="312991"/>
            <a:ext cx="18116952" cy="12867951"/>
          </a:xfrm>
          <a:custGeom>
            <a:avLst/>
            <a:gdLst/>
            <a:ahLst/>
            <a:cxnLst/>
            <a:rect l="l" t="t" r="r" b="b"/>
            <a:pathLst>
              <a:path w="18116952" h="12867951">
                <a:moveTo>
                  <a:pt x="0" y="0"/>
                </a:moveTo>
                <a:lnTo>
                  <a:pt x="18116952" y="0"/>
                </a:lnTo>
                <a:lnTo>
                  <a:pt x="18116952" y="12867951"/>
                </a:lnTo>
                <a:lnTo>
                  <a:pt x="0" y="128679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1759893" y="-1139598"/>
            <a:ext cx="8223089" cy="12370800"/>
            <a:chOff x="0" y="0"/>
            <a:chExt cx="2165752" cy="325815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65752" cy="3258153"/>
            </a:xfrm>
            <a:custGeom>
              <a:avLst/>
              <a:gdLst/>
              <a:ahLst/>
              <a:cxnLst/>
              <a:rect l="l" t="t" r="r" b="b"/>
              <a:pathLst>
                <a:path w="2165752" h="3258153">
                  <a:moveTo>
                    <a:pt x="14122" y="0"/>
                  </a:moveTo>
                  <a:lnTo>
                    <a:pt x="2151630" y="0"/>
                  </a:lnTo>
                  <a:cubicBezTo>
                    <a:pt x="2159429" y="0"/>
                    <a:pt x="2165752" y="6323"/>
                    <a:pt x="2165752" y="14122"/>
                  </a:cubicBezTo>
                  <a:lnTo>
                    <a:pt x="2165752" y="3244031"/>
                  </a:lnTo>
                  <a:cubicBezTo>
                    <a:pt x="2165752" y="3251830"/>
                    <a:pt x="2159429" y="3258153"/>
                    <a:pt x="2151630" y="3258153"/>
                  </a:cubicBezTo>
                  <a:lnTo>
                    <a:pt x="14122" y="3258153"/>
                  </a:lnTo>
                  <a:cubicBezTo>
                    <a:pt x="6323" y="3258153"/>
                    <a:pt x="0" y="3251830"/>
                    <a:pt x="0" y="3244031"/>
                  </a:cubicBezTo>
                  <a:lnTo>
                    <a:pt x="0" y="14122"/>
                  </a:lnTo>
                  <a:cubicBezTo>
                    <a:pt x="0" y="6323"/>
                    <a:pt x="6323" y="0"/>
                    <a:pt x="14122" y="0"/>
                  </a:cubicBezTo>
                  <a:close/>
                </a:path>
              </a:pathLst>
            </a:custGeom>
            <a:solidFill>
              <a:srgbClr val="FFFCF3">
                <a:alpha val="4078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8575"/>
              <a:ext cx="2165752" cy="3229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4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0" y="0"/>
            <a:ext cx="6463196" cy="3868786"/>
          </a:xfrm>
          <a:custGeom>
            <a:avLst/>
            <a:gdLst/>
            <a:ahLst/>
            <a:cxnLst/>
            <a:rect l="l" t="t" r="r" b="b"/>
            <a:pathLst>
              <a:path w="6463196" h="3868786">
                <a:moveTo>
                  <a:pt x="0" y="0"/>
                </a:moveTo>
                <a:lnTo>
                  <a:pt x="6463196" y="0"/>
                </a:lnTo>
                <a:lnTo>
                  <a:pt x="6463196" y="3868786"/>
                </a:lnTo>
                <a:lnTo>
                  <a:pt x="0" y="38687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4499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0" y="2930940"/>
            <a:ext cx="6463196" cy="3647411"/>
          </a:xfrm>
          <a:custGeom>
            <a:avLst/>
            <a:gdLst/>
            <a:ahLst/>
            <a:cxnLst/>
            <a:rect l="l" t="t" r="r" b="b"/>
            <a:pathLst>
              <a:path w="6463196" h="3647411">
                <a:moveTo>
                  <a:pt x="0" y="0"/>
                </a:moveTo>
                <a:lnTo>
                  <a:pt x="6463196" y="0"/>
                </a:lnTo>
                <a:lnTo>
                  <a:pt x="6463196" y="3647412"/>
                </a:lnTo>
                <a:lnTo>
                  <a:pt x="0" y="36474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33671" b="-811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237866" y="6578352"/>
            <a:ext cx="6701062" cy="3749573"/>
          </a:xfrm>
          <a:custGeom>
            <a:avLst/>
            <a:gdLst/>
            <a:ahLst/>
            <a:cxnLst/>
            <a:rect l="l" t="t" r="r" b="b"/>
            <a:pathLst>
              <a:path w="6701062" h="3749573">
                <a:moveTo>
                  <a:pt x="0" y="0"/>
                </a:moveTo>
                <a:lnTo>
                  <a:pt x="6701062" y="0"/>
                </a:lnTo>
                <a:lnTo>
                  <a:pt x="6701062" y="3749573"/>
                </a:lnTo>
                <a:lnTo>
                  <a:pt x="0" y="37495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750" t="-7761" r="-10048" b="-75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7374385" y="4289369"/>
            <a:ext cx="9176062" cy="3485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 spc="26" dirty="0">
                <a:solidFill>
                  <a:srgbClr val="FFFFFF"/>
                </a:solidFill>
                <a:latin typeface="Century Gothic" panose="020B0502020202020204" pitchFamily="34" charset="0"/>
              </a:rPr>
              <a:t>Rising fake news, especially in manipulated tweets, challenges online integrity. Conventional methods lack visual context. We propose a robust solution combining BERT text analysis and advanced deepfake detection for accurate detection.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477178" y="1021526"/>
            <a:ext cx="6970475" cy="2885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45"/>
              </a:lnSpc>
            </a:pPr>
            <a:r>
              <a:rPr lang="en-US" sz="8800" spc="232" dirty="0">
                <a:solidFill>
                  <a:srgbClr val="FFFFFF"/>
                </a:solidFill>
                <a:latin typeface="Century Gothic" panose="020B0502020202020204" pitchFamily="34" charset="0"/>
              </a:rPr>
              <a:t>Problem Statement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8481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/>
            <a:stretch>
              <a:fillRect l="-42857" t="-3269" r="-6421" b="-154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4195132">
            <a:off x="5685348" y="-4305239"/>
            <a:ext cx="26931805" cy="19128889"/>
          </a:xfrm>
          <a:custGeom>
            <a:avLst/>
            <a:gdLst/>
            <a:ahLst/>
            <a:cxnLst/>
            <a:rect l="l" t="t" r="r" b="b"/>
            <a:pathLst>
              <a:path w="26931805" h="19128889">
                <a:moveTo>
                  <a:pt x="0" y="0"/>
                </a:moveTo>
                <a:lnTo>
                  <a:pt x="26931806" y="0"/>
                </a:lnTo>
                <a:lnTo>
                  <a:pt x="26931806" y="19128889"/>
                </a:lnTo>
                <a:lnTo>
                  <a:pt x="0" y="191288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 rot="16200000">
            <a:off x="-3625855" y="3751132"/>
            <a:ext cx="9731646" cy="2784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3922"/>
              </a:lnSpc>
            </a:pPr>
            <a:r>
              <a:rPr lang="en-US" sz="17087" spc="290" dirty="0">
                <a:solidFill>
                  <a:srgbClr val="FFFFFF"/>
                </a:solidFill>
                <a:latin typeface="Century Gothic" panose="020B0502020202020204" pitchFamily="34" charset="0"/>
              </a:rPr>
              <a:t>workflow</a:t>
            </a:r>
          </a:p>
        </p:txBody>
      </p:sp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75A9A79E-217B-B400-FC0A-E55850A196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2586689"/>
              </p:ext>
            </p:extLst>
          </p:nvPr>
        </p:nvGraphicFramePr>
        <p:xfrm>
          <a:off x="2233468" y="0"/>
          <a:ext cx="15140132" cy="1028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CE08CCF0-4CBE-17BD-6A78-332D92DD8B5D}"/>
              </a:ext>
            </a:extLst>
          </p:cNvPr>
          <p:cNvSpPr txBox="1"/>
          <p:nvPr/>
        </p:nvSpPr>
        <p:spPr>
          <a:xfrm>
            <a:off x="8043333" y="3086100"/>
            <a:ext cx="4191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32" dirty="0">
                <a:solidFill>
                  <a:srgbClr val="FFFFFF"/>
                </a:solidFill>
                <a:latin typeface="Century Gothic" panose="020B0502020202020204" pitchFamily="34" charset="0"/>
              </a:rPr>
              <a:t>6.Building a model which incorporates both textual, visual input in single go</a:t>
            </a:r>
          </a:p>
          <a:p>
            <a:pPr algn="ctr"/>
            <a:r>
              <a:rPr lang="en-US" sz="3200" b="1" spc="32" dirty="0">
                <a:solidFill>
                  <a:srgbClr val="FFFFFF"/>
                </a:solidFill>
                <a:latin typeface="Century Gothic" panose="020B0502020202020204" pitchFamily="34" charset="0"/>
              </a:rPr>
              <a:t>Along with audio input separately </a:t>
            </a:r>
          </a:p>
          <a:p>
            <a:pPr algn="ctr"/>
            <a:endParaRPr lang="en-US" sz="3200" dirty="0"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399180"/>
            <a:ext cx="6096000" cy="5887820"/>
            <a:chOff x="0" y="0"/>
            <a:chExt cx="1643692" cy="15875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43692" cy="1587559"/>
            </a:xfrm>
            <a:custGeom>
              <a:avLst/>
              <a:gdLst/>
              <a:ahLst/>
              <a:cxnLst/>
              <a:rect l="l" t="t" r="r" b="b"/>
              <a:pathLst>
                <a:path w="1643692" h="1587559">
                  <a:moveTo>
                    <a:pt x="0" y="0"/>
                  </a:moveTo>
                  <a:lnTo>
                    <a:pt x="1643692" y="0"/>
                  </a:lnTo>
                  <a:lnTo>
                    <a:pt x="1643692" y="1587559"/>
                  </a:lnTo>
                  <a:lnTo>
                    <a:pt x="0" y="1587559"/>
                  </a:lnTo>
                  <a:close/>
                </a:path>
              </a:pathLst>
            </a:custGeom>
            <a:solidFill>
              <a:srgbClr val="001E7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643692" cy="164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096000" y="4399180"/>
            <a:ext cx="6096000" cy="5887820"/>
            <a:chOff x="0" y="0"/>
            <a:chExt cx="1643692" cy="15875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43692" cy="1587559"/>
            </a:xfrm>
            <a:custGeom>
              <a:avLst/>
              <a:gdLst/>
              <a:ahLst/>
              <a:cxnLst/>
              <a:rect l="l" t="t" r="r" b="b"/>
              <a:pathLst>
                <a:path w="1643692" h="1587559">
                  <a:moveTo>
                    <a:pt x="0" y="0"/>
                  </a:moveTo>
                  <a:lnTo>
                    <a:pt x="1643692" y="0"/>
                  </a:lnTo>
                  <a:lnTo>
                    <a:pt x="1643692" y="1587559"/>
                  </a:lnTo>
                  <a:lnTo>
                    <a:pt x="0" y="1587559"/>
                  </a:lnTo>
                  <a:close/>
                </a:path>
              </a:pathLst>
            </a:custGeom>
            <a:solidFill>
              <a:srgbClr val="43319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643692" cy="164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192000" y="4399180"/>
            <a:ext cx="6096000" cy="5887820"/>
            <a:chOff x="0" y="0"/>
            <a:chExt cx="1643692" cy="158755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43692" cy="1587559"/>
            </a:xfrm>
            <a:custGeom>
              <a:avLst/>
              <a:gdLst/>
              <a:ahLst/>
              <a:cxnLst/>
              <a:rect l="l" t="t" r="r" b="b"/>
              <a:pathLst>
                <a:path w="1643692" h="1587559">
                  <a:moveTo>
                    <a:pt x="0" y="0"/>
                  </a:moveTo>
                  <a:lnTo>
                    <a:pt x="1643692" y="0"/>
                  </a:lnTo>
                  <a:lnTo>
                    <a:pt x="1643692" y="1587559"/>
                  </a:lnTo>
                  <a:lnTo>
                    <a:pt x="0" y="1587559"/>
                  </a:lnTo>
                  <a:close/>
                </a:path>
              </a:pathLst>
            </a:custGeom>
            <a:solidFill>
              <a:srgbClr val="0C246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643692" cy="164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94293" y="1533233"/>
            <a:ext cx="6903444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85"/>
              </a:lnSpc>
              <a:spcBef>
                <a:spcPct val="0"/>
              </a:spcBef>
            </a:pPr>
            <a:r>
              <a:rPr lang="en-US" sz="8571" dirty="0">
                <a:solidFill>
                  <a:srgbClr val="000000"/>
                </a:solidFill>
                <a:latin typeface="Century Gothic" panose="020B0502020202020204" pitchFamily="34" charset="0"/>
              </a:rPr>
              <a:t>WORKING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35854" y="1563283"/>
            <a:ext cx="9386339" cy="1976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Century Gothic" panose="020B0502020202020204" pitchFamily="34" charset="0"/>
              </a:rPr>
              <a:t>The main aim was to compare different language models, techniques, LLM’s such that we can conclude which will serve the best to meet our needs.</a:t>
            </a:r>
          </a:p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endParaRPr lang="en-US" sz="2799" dirty="0">
              <a:solidFill>
                <a:srgbClr val="000000"/>
              </a:solidFill>
              <a:latin typeface="Georgia Pro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20644" y="2829377"/>
            <a:ext cx="6250743" cy="1394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56"/>
              </a:lnSpc>
              <a:spcBef>
                <a:spcPct val="0"/>
              </a:spcBef>
            </a:pPr>
            <a:r>
              <a:rPr lang="en-US" sz="4000" dirty="0">
                <a:solidFill>
                  <a:srgbClr val="000000"/>
                </a:solidFill>
                <a:latin typeface="Century Gothic" panose="020B0502020202020204" pitchFamily="34" charset="0"/>
              </a:rPr>
              <a:t>Fake tweet detection</a:t>
            </a:r>
          </a:p>
          <a:p>
            <a:pPr marL="0" lvl="0" indent="0" algn="ctr">
              <a:lnSpc>
                <a:spcPts val="5556"/>
              </a:lnSpc>
              <a:spcBef>
                <a:spcPct val="0"/>
              </a:spcBef>
            </a:pPr>
            <a:r>
              <a:rPr lang="en-US" sz="4000" dirty="0">
                <a:solidFill>
                  <a:srgbClr val="000000"/>
                </a:solidFill>
                <a:latin typeface="Century Gothic" panose="020B0502020202020204" pitchFamily="34" charset="0"/>
              </a:rPr>
              <a:t>(initial approach)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20644" y="5985490"/>
            <a:ext cx="4913803" cy="162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31"/>
              </a:lnSpc>
            </a:pPr>
            <a:r>
              <a:rPr lang="en-US" sz="5237" dirty="0" err="1">
                <a:solidFill>
                  <a:srgbClr val="FFFCF3"/>
                </a:solidFill>
                <a:latin typeface="Century Gothic" panose="020B0502020202020204" pitchFamily="34" charset="0"/>
              </a:rPr>
              <a:t>BoW</a:t>
            </a:r>
            <a:endParaRPr lang="en-US" sz="5237" dirty="0">
              <a:solidFill>
                <a:srgbClr val="FFFCF3"/>
              </a:solidFill>
              <a:latin typeface="Century Gothic" panose="020B0502020202020204" pitchFamily="34" charset="0"/>
            </a:endParaRPr>
          </a:p>
          <a:p>
            <a:pPr marL="0" lvl="0" indent="0" algn="ctr">
              <a:lnSpc>
                <a:spcPts val="5651"/>
              </a:lnSpc>
              <a:spcBef>
                <a:spcPct val="0"/>
              </a:spcBef>
            </a:pPr>
            <a:r>
              <a:rPr lang="en-US" sz="4037" dirty="0">
                <a:solidFill>
                  <a:srgbClr val="FFFCF3"/>
                </a:solidFill>
                <a:latin typeface="Century Gothic" panose="020B0502020202020204" pitchFamily="34" charset="0"/>
              </a:rPr>
              <a:t>(Bag of Words)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92000" y="5985490"/>
            <a:ext cx="6096000" cy="3054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31"/>
              </a:lnSpc>
            </a:pPr>
            <a:r>
              <a:rPr lang="en-US" sz="5237" dirty="0">
                <a:solidFill>
                  <a:srgbClr val="FFFCF3"/>
                </a:solidFill>
                <a:latin typeface="Century Gothic" panose="020B0502020202020204" pitchFamily="34" charset="0"/>
              </a:rPr>
              <a:t>BERT</a:t>
            </a:r>
          </a:p>
          <a:p>
            <a:pPr marL="0" lvl="0" indent="0" algn="ctr">
              <a:lnSpc>
                <a:spcPts val="5651"/>
              </a:lnSpc>
              <a:spcBef>
                <a:spcPct val="0"/>
              </a:spcBef>
            </a:pPr>
            <a:r>
              <a:rPr lang="en-US" sz="4037" dirty="0">
                <a:solidFill>
                  <a:srgbClr val="FFFCF3"/>
                </a:solidFill>
                <a:latin typeface="Century Gothic" panose="020B0502020202020204" pitchFamily="34" charset="0"/>
              </a:rPr>
              <a:t>(Bidirectional Encoder Representations from Transformers)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096000" y="5985490"/>
            <a:ext cx="6096000" cy="3054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31"/>
              </a:lnSpc>
            </a:pPr>
            <a:r>
              <a:rPr lang="en-US" sz="5237" dirty="0" err="1">
                <a:solidFill>
                  <a:srgbClr val="FFFCF3"/>
                </a:solidFill>
                <a:latin typeface="Century Gothic" panose="020B0502020202020204" pitchFamily="34" charset="0"/>
              </a:rPr>
              <a:t>CharCNN</a:t>
            </a:r>
            <a:endParaRPr lang="en-US" sz="5237" dirty="0">
              <a:solidFill>
                <a:srgbClr val="FFFCF3"/>
              </a:solidFill>
              <a:latin typeface="Century Gothic" panose="020B0502020202020204" pitchFamily="34" charset="0"/>
            </a:endParaRPr>
          </a:p>
          <a:p>
            <a:pPr marL="0" lvl="0" indent="0" algn="ctr">
              <a:lnSpc>
                <a:spcPts val="5651"/>
              </a:lnSpc>
              <a:spcBef>
                <a:spcPct val="0"/>
              </a:spcBef>
            </a:pPr>
            <a:r>
              <a:rPr lang="en-US" sz="4037" dirty="0">
                <a:solidFill>
                  <a:srgbClr val="FFFCF3"/>
                </a:solidFill>
                <a:latin typeface="Century Gothic" panose="020B0502020202020204" pitchFamily="34" charset="0"/>
              </a:rPr>
              <a:t>(Character-Level Convolutional Neural Network 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399180"/>
            <a:ext cx="6096000" cy="5887820"/>
            <a:chOff x="0" y="0"/>
            <a:chExt cx="1643692" cy="15875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43692" cy="1587559"/>
            </a:xfrm>
            <a:custGeom>
              <a:avLst/>
              <a:gdLst/>
              <a:ahLst/>
              <a:cxnLst/>
              <a:rect l="l" t="t" r="r" b="b"/>
              <a:pathLst>
                <a:path w="1643692" h="1587559">
                  <a:moveTo>
                    <a:pt x="0" y="0"/>
                  </a:moveTo>
                  <a:lnTo>
                    <a:pt x="1643692" y="0"/>
                  </a:lnTo>
                  <a:lnTo>
                    <a:pt x="1643692" y="1587559"/>
                  </a:lnTo>
                  <a:lnTo>
                    <a:pt x="0" y="1587559"/>
                  </a:lnTo>
                  <a:close/>
                </a:path>
              </a:pathLst>
            </a:custGeom>
            <a:solidFill>
              <a:srgbClr val="001E7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643692" cy="164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096000" y="4399180"/>
            <a:ext cx="6096000" cy="5887820"/>
            <a:chOff x="0" y="0"/>
            <a:chExt cx="1643692" cy="15875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43692" cy="1587559"/>
            </a:xfrm>
            <a:custGeom>
              <a:avLst/>
              <a:gdLst/>
              <a:ahLst/>
              <a:cxnLst/>
              <a:rect l="l" t="t" r="r" b="b"/>
              <a:pathLst>
                <a:path w="1643692" h="1587559">
                  <a:moveTo>
                    <a:pt x="0" y="0"/>
                  </a:moveTo>
                  <a:lnTo>
                    <a:pt x="1643692" y="0"/>
                  </a:lnTo>
                  <a:lnTo>
                    <a:pt x="1643692" y="1587559"/>
                  </a:lnTo>
                  <a:lnTo>
                    <a:pt x="0" y="1587559"/>
                  </a:lnTo>
                  <a:close/>
                </a:path>
              </a:pathLst>
            </a:custGeom>
            <a:solidFill>
              <a:srgbClr val="43319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643692" cy="164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192000" y="4399180"/>
            <a:ext cx="6096000" cy="5887820"/>
            <a:chOff x="0" y="0"/>
            <a:chExt cx="1643692" cy="158755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43692" cy="1587559"/>
            </a:xfrm>
            <a:custGeom>
              <a:avLst/>
              <a:gdLst/>
              <a:ahLst/>
              <a:cxnLst/>
              <a:rect l="l" t="t" r="r" b="b"/>
              <a:pathLst>
                <a:path w="1643692" h="1587559">
                  <a:moveTo>
                    <a:pt x="0" y="0"/>
                  </a:moveTo>
                  <a:lnTo>
                    <a:pt x="1643692" y="0"/>
                  </a:lnTo>
                  <a:lnTo>
                    <a:pt x="1643692" y="1587559"/>
                  </a:lnTo>
                  <a:lnTo>
                    <a:pt x="0" y="1587559"/>
                  </a:lnTo>
                  <a:close/>
                </a:path>
              </a:pathLst>
            </a:custGeom>
            <a:solidFill>
              <a:srgbClr val="0C246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643692" cy="164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835854" y="1563283"/>
            <a:ext cx="9386339" cy="1976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Century Gothic" panose="020B0502020202020204" pitchFamily="34" charset="0"/>
              </a:rPr>
              <a:t>The main aim was to compare different language models, techniques, LLM’s such that we can conclude which will serve the best to meet our needs.</a:t>
            </a:r>
          </a:p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endParaRPr lang="en-US" sz="2799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22982" y="6449255"/>
            <a:ext cx="4450037" cy="851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31"/>
              </a:lnSpc>
              <a:spcBef>
                <a:spcPct val="0"/>
              </a:spcBef>
            </a:pPr>
            <a:r>
              <a:rPr lang="en-US" sz="5237" dirty="0" err="1">
                <a:solidFill>
                  <a:srgbClr val="FFFCF3"/>
                </a:solidFill>
                <a:latin typeface="Century Gothic" panose="020B0502020202020204" pitchFamily="34" charset="0"/>
              </a:rPr>
              <a:t>RoBERTa</a:t>
            </a:r>
            <a:endParaRPr lang="en-US" sz="5237" dirty="0">
              <a:solidFill>
                <a:srgbClr val="FFFCF3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3011150" y="6449255"/>
            <a:ext cx="4450037" cy="851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31"/>
              </a:lnSpc>
              <a:spcBef>
                <a:spcPct val="0"/>
              </a:spcBef>
            </a:pPr>
            <a:r>
              <a:rPr lang="en-US" sz="5237" dirty="0" err="1">
                <a:solidFill>
                  <a:srgbClr val="FFFCF3"/>
                </a:solidFill>
                <a:latin typeface="Century Gothic" panose="020B0502020202020204" pitchFamily="34" charset="0"/>
              </a:rPr>
              <a:t>XLNet</a:t>
            </a:r>
            <a:endParaRPr lang="en-US" sz="5237" dirty="0">
              <a:solidFill>
                <a:srgbClr val="FFFCF3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918982" y="6449255"/>
            <a:ext cx="4450037" cy="851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31"/>
              </a:lnSpc>
              <a:spcBef>
                <a:spcPct val="0"/>
              </a:spcBef>
            </a:pPr>
            <a:r>
              <a:rPr lang="en-US" sz="5237" dirty="0" err="1">
                <a:solidFill>
                  <a:srgbClr val="FFFCF3"/>
                </a:solidFill>
                <a:latin typeface="Century Gothic" panose="020B0502020202020204" pitchFamily="34" charset="0"/>
              </a:rPr>
              <a:t>DistilBERT</a:t>
            </a:r>
            <a:endParaRPr lang="en-US" sz="5237" dirty="0">
              <a:solidFill>
                <a:srgbClr val="FFFCF3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36D893A6-0796-4449-B517-5650E956F586}"/>
              </a:ext>
            </a:extLst>
          </p:cNvPr>
          <p:cNvSpPr txBox="1"/>
          <p:nvPr/>
        </p:nvSpPr>
        <p:spPr>
          <a:xfrm>
            <a:off x="294293" y="1533233"/>
            <a:ext cx="6903444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85"/>
              </a:lnSpc>
              <a:spcBef>
                <a:spcPct val="0"/>
              </a:spcBef>
            </a:pPr>
            <a:r>
              <a:rPr lang="en-US" sz="8571" dirty="0">
                <a:solidFill>
                  <a:srgbClr val="000000"/>
                </a:solidFill>
                <a:latin typeface="Century Gothic" panose="020B0502020202020204" pitchFamily="34" charset="0"/>
              </a:rPr>
              <a:t>WORKING</a:t>
            </a: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29C353EC-4C68-D48C-DF48-107293E33351}"/>
              </a:ext>
            </a:extLst>
          </p:cNvPr>
          <p:cNvSpPr txBox="1"/>
          <p:nvPr/>
        </p:nvSpPr>
        <p:spPr>
          <a:xfrm>
            <a:off x="620644" y="2829377"/>
            <a:ext cx="6250743" cy="1394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56"/>
              </a:lnSpc>
              <a:spcBef>
                <a:spcPct val="0"/>
              </a:spcBef>
            </a:pPr>
            <a:r>
              <a:rPr lang="en-US" sz="4000" dirty="0">
                <a:solidFill>
                  <a:srgbClr val="000000"/>
                </a:solidFill>
                <a:latin typeface="Century Gothic" panose="020B0502020202020204" pitchFamily="34" charset="0"/>
              </a:rPr>
              <a:t>Fake tweet detection</a:t>
            </a:r>
          </a:p>
          <a:p>
            <a:pPr marL="0" lvl="0" indent="0" algn="ctr">
              <a:lnSpc>
                <a:spcPts val="5556"/>
              </a:lnSpc>
              <a:spcBef>
                <a:spcPct val="0"/>
              </a:spcBef>
            </a:pPr>
            <a:r>
              <a:rPr lang="en-US" sz="4000" dirty="0">
                <a:solidFill>
                  <a:srgbClr val="000000"/>
                </a:solidFill>
                <a:latin typeface="Century Gothic" panose="020B0502020202020204" pitchFamily="34" charset="0"/>
              </a:rPr>
              <a:t>(initial approach)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-7315200" y="-238546"/>
            <a:ext cx="18116952" cy="12867951"/>
          </a:xfrm>
          <a:custGeom>
            <a:avLst/>
            <a:gdLst/>
            <a:ahLst/>
            <a:cxnLst/>
            <a:rect l="l" t="t" r="r" b="b"/>
            <a:pathLst>
              <a:path w="18116952" h="12867951">
                <a:moveTo>
                  <a:pt x="0" y="0"/>
                </a:moveTo>
                <a:lnTo>
                  <a:pt x="18116951" y="0"/>
                </a:lnTo>
                <a:lnTo>
                  <a:pt x="18116951" y="12867951"/>
                </a:lnTo>
                <a:lnTo>
                  <a:pt x="0" y="128679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94184" y="5123910"/>
            <a:ext cx="4642656" cy="4867528"/>
          </a:xfrm>
          <a:custGeom>
            <a:avLst/>
            <a:gdLst/>
            <a:ahLst/>
            <a:cxnLst/>
            <a:rect l="l" t="t" r="r" b="b"/>
            <a:pathLst>
              <a:path w="5191906" h="5427901">
                <a:moveTo>
                  <a:pt x="0" y="0"/>
                </a:moveTo>
                <a:lnTo>
                  <a:pt x="5191906" y="0"/>
                </a:lnTo>
                <a:lnTo>
                  <a:pt x="5191906" y="5427901"/>
                </a:lnTo>
                <a:lnTo>
                  <a:pt x="0" y="54279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272929" y="452027"/>
            <a:ext cx="9986371" cy="4567227"/>
          </a:xfrm>
          <a:custGeom>
            <a:avLst/>
            <a:gdLst/>
            <a:ahLst/>
            <a:cxnLst/>
            <a:rect l="l" t="t" r="r" b="b"/>
            <a:pathLst>
              <a:path w="9986371" h="4567227">
                <a:moveTo>
                  <a:pt x="0" y="0"/>
                </a:moveTo>
                <a:lnTo>
                  <a:pt x="9986371" y="0"/>
                </a:lnTo>
                <a:lnTo>
                  <a:pt x="9986371" y="4567227"/>
                </a:lnTo>
                <a:lnTo>
                  <a:pt x="0" y="45672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272929" y="5143500"/>
            <a:ext cx="9986371" cy="4847938"/>
          </a:xfrm>
          <a:custGeom>
            <a:avLst/>
            <a:gdLst/>
            <a:ahLst/>
            <a:cxnLst/>
            <a:rect l="l" t="t" r="r" b="b"/>
            <a:pathLst>
              <a:path w="9528760" h="4847938">
                <a:moveTo>
                  <a:pt x="0" y="0"/>
                </a:moveTo>
                <a:lnTo>
                  <a:pt x="9528760" y="0"/>
                </a:lnTo>
                <a:lnTo>
                  <a:pt x="9528760" y="4847938"/>
                </a:lnTo>
                <a:lnTo>
                  <a:pt x="0" y="48479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63" r="-863" b="-596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30157" y="38100"/>
            <a:ext cx="4663853" cy="1946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71"/>
              </a:lnSpc>
            </a:pPr>
            <a:r>
              <a:rPr lang="en-US" sz="9600" dirty="0">
                <a:solidFill>
                  <a:srgbClr val="FFFFFF"/>
                </a:solidFill>
                <a:latin typeface="Century Gothic" panose="020B0502020202020204" pitchFamily="34" charset="0"/>
              </a:rPr>
              <a:t>RESULTS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4184" y="2184717"/>
            <a:ext cx="5716963" cy="1920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48"/>
              </a:lnSpc>
            </a:pPr>
            <a:r>
              <a:rPr lang="en-US" sz="4000" dirty="0">
                <a:solidFill>
                  <a:srgbClr val="FFFFFF"/>
                </a:solidFill>
                <a:latin typeface="Century Gothic" panose="020B0502020202020204" pitchFamily="34" charset="0"/>
              </a:rPr>
              <a:t>for textual  detection</a:t>
            </a:r>
          </a:p>
          <a:p>
            <a:pPr algn="l">
              <a:lnSpc>
                <a:spcPts val="8048"/>
              </a:lnSpc>
            </a:pPr>
            <a:r>
              <a:rPr lang="en-US" sz="4000" dirty="0">
                <a:solidFill>
                  <a:srgbClr val="FFFFFF"/>
                </a:solidFill>
                <a:latin typeface="Century Gothic" panose="020B0502020202020204" pitchFamily="34" charset="0"/>
              </a:rPr>
              <a:t>(our initial model)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054" y="0"/>
            <a:ext cx="6230809" cy="5887820"/>
            <a:chOff x="0" y="0"/>
            <a:chExt cx="1680041" cy="15875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80041" cy="1587559"/>
            </a:xfrm>
            <a:custGeom>
              <a:avLst/>
              <a:gdLst/>
              <a:ahLst/>
              <a:cxnLst/>
              <a:rect l="l" t="t" r="r" b="b"/>
              <a:pathLst>
                <a:path w="1680041" h="1587559">
                  <a:moveTo>
                    <a:pt x="0" y="0"/>
                  </a:moveTo>
                  <a:lnTo>
                    <a:pt x="1680041" y="0"/>
                  </a:lnTo>
                  <a:lnTo>
                    <a:pt x="1680041" y="1587559"/>
                  </a:lnTo>
                  <a:lnTo>
                    <a:pt x="0" y="1587559"/>
                  </a:lnTo>
                  <a:close/>
                </a:path>
              </a:pathLst>
            </a:custGeom>
            <a:solidFill>
              <a:srgbClr val="0C246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680041" cy="164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409863" y="0"/>
            <a:ext cx="5878137" cy="5887820"/>
            <a:chOff x="0" y="0"/>
            <a:chExt cx="1584949" cy="15875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84949" cy="1587559"/>
            </a:xfrm>
            <a:custGeom>
              <a:avLst/>
              <a:gdLst/>
              <a:ahLst/>
              <a:cxnLst/>
              <a:rect l="l" t="t" r="r" b="b"/>
              <a:pathLst>
                <a:path w="1584949" h="1587559">
                  <a:moveTo>
                    <a:pt x="0" y="0"/>
                  </a:moveTo>
                  <a:lnTo>
                    <a:pt x="1584949" y="0"/>
                  </a:lnTo>
                  <a:lnTo>
                    <a:pt x="1584949" y="1587559"/>
                  </a:lnTo>
                  <a:lnTo>
                    <a:pt x="0" y="1587559"/>
                  </a:lnTo>
                  <a:close/>
                </a:path>
              </a:pathLst>
            </a:custGeom>
            <a:solidFill>
              <a:srgbClr val="0C246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584949" cy="164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30053" y="6832900"/>
            <a:ext cx="6903444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85"/>
              </a:lnSpc>
              <a:spcBef>
                <a:spcPct val="0"/>
              </a:spcBef>
            </a:pPr>
            <a:r>
              <a:rPr lang="en-US" sz="8571" dirty="0">
                <a:solidFill>
                  <a:srgbClr val="000000"/>
                </a:solidFill>
                <a:latin typeface="Century Gothic" panose="020B0502020202020204" pitchFamily="34" charset="0"/>
              </a:rPr>
              <a:t>WORKING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71608" y="7089764"/>
            <a:ext cx="9386339" cy="1955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Century Gothic" panose="020B0502020202020204" pitchFamily="34" charset="0"/>
              </a:rPr>
              <a:t>Detecting deepfakes in images involves utilizing various techniques to identify inconsistencies or manipulation artifacts introduced during the creation process.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37837" y="7925631"/>
            <a:ext cx="6487875" cy="12469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137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Century Gothic" panose="020B0502020202020204" pitchFamily="34" charset="0"/>
              </a:rPr>
              <a:t>Deepfake Detection</a:t>
            </a:r>
          </a:p>
          <a:p>
            <a:pPr marL="0" lvl="0" indent="0" algn="ctr">
              <a:lnSpc>
                <a:spcPts val="5137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Century Gothic" panose="020B0502020202020204" pitchFamily="34" charset="0"/>
              </a:rPr>
              <a:t>For visual data (images)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1824" y="1114425"/>
            <a:ext cx="5893270" cy="3847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9"/>
              </a:lnSpc>
            </a:pPr>
            <a:r>
              <a:rPr lang="en-US" sz="5675" spc="45" dirty="0">
                <a:solidFill>
                  <a:srgbClr val="FFFFFF"/>
                </a:solidFill>
                <a:latin typeface="Century Gothic" panose="020B0502020202020204" pitchFamily="34" charset="0"/>
              </a:rPr>
              <a:t>Face Detection and Analysis </a:t>
            </a:r>
          </a:p>
          <a:p>
            <a:pPr algn="ctr">
              <a:lnSpc>
                <a:spcPts val="3859"/>
              </a:lnSpc>
            </a:pPr>
            <a:endParaRPr lang="en-US" sz="5675" spc="45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algn="ctr">
              <a:lnSpc>
                <a:spcPts val="4699"/>
              </a:lnSpc>
            </a:pPr>
            <a:r>
              <a:rPr lang="en-US" sz="4475" spc="35" dirty="0">
                <a:solidFill>
                  <a:srgbClr val="FFFFFF"/>
                </a:solidFill>
                <a:latin typeface="Century Gothic" panose="020B0502020202020204" pitchFamily="34" charset="0"/>
              </a:rPr>
              <a:t>using MTCNN </a:t>
            </a:r>
          </a:p>
          <a:p>
            <a:pPr algn="ctr">
              <a:lnSpc>
                <a:spcPts val="4699"/>
              </a:lnSpc>
              <a:spcBef>
                <a:spcPct val="0"/>
              </a:spcBef>
            </a:pPr>
            <a:r>
              <a:rPr lang="en-US" sz="4475" spc="35" dirty="0">
                <a:solidFill>
                  <a:srgbClr val="FFFFFF"/>
                </a:solidFill>
                <a:latin typeface="Century Gothic" panose="020B0502020202020204" pitchFamily="34" charset="0"/>
              </a:rPr>
              <a:t>and InceptionResNetv1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313863" y="0"/>
            <a:ext cx="6096000" cy="5887820"/>
            <a:chOff x="0" y="0"/>
            <a:chExt cx="1643692" cy="158755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43692" cy="1587559"/>
            </a:xfrm>
            <a:custGeom>
              <a:avLst/>
              <a:gdLst/>
              <a:ahLst/>
              <a:cxnLst/>
              <a:rect l="l" t="t" r="r" b="b"/>
              <a:pathLst>
                <a:path w="1643692" h="1587559">
                  <a:moveTo>
                    <a:pt x="0" y="0"/>
                  </a:moveTo>
                  <a:lnTo>
                    <a:pt x="1643692" y="0"/>
                  </a:lnTo>
                  <a:lnTo>
                    <a:pt x="1643692" y="1587559"/>
                  </a:lnTo>
                  <a:lnTo>
                    <a:pt x="0" y="1587559"/>
                  </a:lnTo>
                  <a:close/>
                </a:path>
              </a:pathLst>
            </a:custGeom>
            <a:solidFill>
              <a:srgbClr val="43319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643692" cy="164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415228" y="1114425"/>
            <a:ext cx="5893270" cy="3847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9"/>
              </a:lnSpc>
            </a:pPr>
            <a:r>
              <a:rPr lang="en-US" sz="5675" spc="45" dirty="0">
                <a:solidFill>
                  <a:srgbClr val="FFFFFF"/>
                </a:solidFill>
                <a:latin typeface="Century Gothic" panose="020B0502020202020204" pitchFamily="34" charset="0"/>
              </a:rPr>
              <a:t>Visualization and Prediction</a:t>
            </a:r>
          </a:p>
          <a:p>
            <a:pPr algn="ctr">
              <a:lnSpc>
                <a:spcPts val="3859"/>
              </a:lnSpc>
            </a:pPr>
            <a:endParaRPr lang="en-US" sz="5675" spc="45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algn="ctr">
              <a:lnSpc>
                <a:spcPts val="4699"/>
              </a:lnSpc>
              <a:spcBef>
                <a:spcPct val="0"/>
              </a:spcBef>
            </a:pPr>
            <a:r>
              <a:rPr lang="en-US" sz="4475" spc="35" dirty="0">
                <a:solidFill>
                  <a:srgbClr val="FFFFFF"/>
                </a:solidFill>
                <a:latin typeface="Century Gothic" panose="020B0502020202020204" pitchFamily="34" charset="0"/>
              </a:rPr>
              <a:t>using Grad-CAM and confidence score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409863" y="1350346"/>
            <a:ext cx="5893270" cy="2975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9"/>
              </a:lnSpc>
            </a:pPr>
            <a:r>
              <a:rPr lang="en-US" sz="5675" spc="45" dirty="0">
                <a:solidFill>
                  <a:srgbClr val="FFFFFF"/>
                </a:solidFill>
                <a:latin typeface="Century Gothic" panose="020B0502020202020204" pitchFamily="34" charset="0"/>
              </a:rPr>
              <a:t>User friendliness</a:t>
            </a:r>
          </a:p>
          <a:p>
            <a:pPr algn="ctr">
              <a:lnSpc>
                <a:spcPts val="3859"/>
              </a:lnSpc>
            </a:pPr>
            <a:endParaRPr lang="en-US" sz="5675" spc="45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algn="ctr">
              <a:lnSpc>
                <a:spcPts val="3859"/>
              </a:lnSpc>
            </a:pPr>
            <a:endParaRPr lang="en-US" sz="5675" spc="45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algn="ctr">
              <a:lnSpc>
                <a:spcPts val="4699"/>
              </a:lnSpc>
              <a:spcBef>
                <a:spcPct val="0"/>
              </a:spcBef>
            </a:pPr>
            <a:r>
              <a:rPr lang="en-US" sz="4475" spc="35" dirty="0">
                <a:solidFill>
                  <a:srgbClr val="FFFFFF"/>
                </a:solidFill>
                <a:latin typeface="Century Gothic" panose="020B0502020202020204" pitchFamily="34" charset="0"/>
              </a:rPr>
              <a:t>using </a:t>
            </a:r>
            <a:r>
              <a:rPr lang="en-US" sz="4475" spc="35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Gradio</a:t>
            </a:r>
            <a:r>
              <a:rPr lang="en-US" sz="4475" spc="35" dirty="0">
                <a:solidFill>
                  <a:srgbClr val="FFFFFF"/>
                </a:solidFill>
                <a:latin typeface="Century Gothic" panose="020B0502020202020204" pitchFamily="34" charset="0"/>
              </a:rPr>
              <a:t> Interface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</TotalTime>
  <Words>637</Words>
  <Application>Microsoft Office PowerPoint</Application>
  <PresentationFormat>Custom</PresentationFormat>
  <Paragraphs>132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1" baseType="lpstr">
      <vt:lpstr>TT Chocolates Bold</vt:lpstr>
      <vt:lpstr>Ara Hamah Alfidaa</vt:lpstr>
      <vt:lpstr>Arial</vt:lpstr>
      <vt:lpstr>Times New Roman</vt:lpstr>
      <vt:lpstr>Montserrat</vt:lpstr>
      <vt:lpstr>Calibri</vt:lpstr>
      <vt:lpstr>Georgia Pro</vt:lpstr>
      <vt:lpstr>TT Chocolates</vt:lpstr>
      <vt:lpstr>Montserrat Bold</vt:lpstr>
      <vt:lpstr>Abadi Extra Light</vt:lpstr>
      <vt:lpstr>Tek Tall Arabic Bold</vt:lpstr>
      <vt:lpstr>Aptos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and Blue Modern Virtual Reality Presentation</dc:title>
  <cp:lastModifiedBy>Amrisha Das</cp:lastModifiedBy>
  <cp:revision>4</cp:revision>
  <dcterms:created xsi:type="dcterms:W3CDTF">2006-08-16T00:00:00Z</dcterms:created>
  <dcterms:modified xsi:type="dcterms:W3CDTF">2024-05-22T20:40:39Z</dcterms:modified>
  <dc:identifier>DAF-E_hYek8</dc:identifier>
</cp:coreProperties>
</file>